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handoutMasterIdLst>
    <p:handoutMasterId r:id="rId21"/>
  </p:handoutMasterIdLst>
  <p:sldIdLst>
    <p:sldId id="258" r:id="rId2"/>
    <p:sldId id="256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61" r:id="rId2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2018/4/3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65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8100" y="-76200"/>
            <a:ext cx="12364085" cy="7039610"/>
          </a:xfrm>
          <a:prstGeom prst="rect">
            <a:avLst/>
          </a:prstGeom>
          <a:noFill/>
        </p:spPr>
      </p:pic>
      <p:pic>
        <p:nvPicPr>
          <p:cNvPr id="9" name="图片 8" descr="C:/Users/coding1/AppData/Roaming/JisuOffice/ETemp/98744_7516680/fImage1560487541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" y="-74295"/>
            <a:ext cx="12393295" cy="70599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-19050"/>
            <a:ext cx="12287885" cy="6893560"/>
          </a:xfrm>
          <a:prstGeom prst="rect">
            <a:avLst/>
          </a:prstGeom>
          <a:noFill/>
        </p:spPr>
      </p:pic>
      <p:pic>
        <p:nvPicPr>
          <p:cNvPr id="5" name="图片 4" descr="C:/Users/coding1/AppData/Roaming/JisuOffice/ETemp/98744_7516680/fImage35880778467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45" y="-31750"/>
            <a:ext cx="12308840" cy="69538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2018/4/3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2018/4/3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2018/4/3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2018/4/3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2018/4/3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215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2018/4/3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6675" y="-47625"/>
            <a:ext cx="12318365" cy="6934200"/>
          </a:xfrm>
          <a:prstGeom prst="rect">
            <a:avLst/>
          </a:prstGeom>
          <a:noFill/>
        </p:spPr>
      </p:pic>
      <p:pic>
        <p:nvPicPr>
          <p:cNvPr id="7" name="图片 6" descr="C:/Users/coding1/AppData/Roaming/JisuOffice/ETemp/98744_7516680/fImage66077766334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95" y="-53340"/>
            <a:ext cx="12372340" cy="69754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eg"/><Relationship Id="rId12" Type="http://schemas.openxmlformats.org/officeDocument/2006/relationships/image" Target="../media/image2.jpeg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6985" y="-5715"/>
            <a:ext cx="12176125" cy="6877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1"/>
          <a:srcRect/>
          <a:stretch>
            <a:fillRect/>
          </a:stretch>
        </p:blipFill>
        <p:spPr>
          <a:xfrm>
            <a:off x="-2540" y="-5715"/>
            <a:ext cx="12236450" cy="68840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540" y="-5715"/>
            <a:ext cx="12236450" cy="68846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2540" y="-5715"/>
            <a:ext cx="12237720" cy="6885305"/>
          </a:xfrm>
          <a:prstGeom prst="rect">
            <a:avLst/>
          </a:prstGeom>
        </p:spPr>
      </p:pic>
      <p:pic>
        <p:nvPicPr>
          <p:cNvPr id="12" name="图片 11" descr="C:/Users/coding1/AppData/Roaming/JisuOffice/ETemp/98744_7516680/fImage35880746500.jpe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80"/>
            <a:ext cx="12235815" cy="691959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/>
          <p:cNvSpPr>
            <a:spLocks noGrp="1"/>
          </p:cNvSpPr>
          <p:nvPr/>
        </p:nvSpPr>
        <p:spPr>
          <a:xfrm>
            <a:off x="1251550" y="2525876"/>
            <a:ext cx="9793764" cy="972023"/>
          </a:xfrm>
          <a:prstGeom prst="rect">
            <a:avLst/>
          </a:prstGeom>
        </p:spPr>
        <p:txBody>
          <a:bodyPr vert="horz" lIns="119823" tIns="59911" rIns="119823" bIns="59911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ctr" defTabSz="119761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第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07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章：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ES5</a:t>
            </a:r>
            <a:endParaRPr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ES5</a:t>
            </a:r>
            <a:r>
              <a:rPr lang="zh-CN" altLang="en-US" sz="4000" dirty="0" smtClean="0"/>
              <a:t>中的</a:t>
            </a:r>
            <a:r>
              <a:rPr lang="en-US" altLang="zh-CN" sz="4000" dirty="0" smtClean="0"/>
              <a:t>bind</a:t>
            </a:r>
            <a:r>
              <a:rPr lang="zh-CN" altLang="en-US" sz="4000" dirty="0" smtClean="0"/>
              <a:t>绑定函数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060279"/>
          </a:xfrm>
        </p:spPr>
        <p:txBody>
          <a:bodyPr/>
          <a:lstStyle/>
          <a:p>
            <a:pPr algn="l"/>
            <a:r>
              <a:rPr lang="en-US" altLang="zh-CN" sz="1800" dirty="0"/>
              <a:t>bind</a:t>
            </a:r>
            <a:r>
              <a:rPr lang="zh-CN" altLang="en-US" sz="1800" dirty="0"/>
              <a:t>方法的作用是向函数体中，传递进去一个参数，这个参数，被函数中的</a:t>
            </a:r>
            <a:r>
              <a:rPr lang="en-US" altLang="zh-CN" sz="1800" dirty="0"/>
              <a:t>this</a:t>
            </a:r>
            <a:r>
              <a:rPr lang="zh-CN" altLang="en-US" sz="1800" dirty="0"/>
              <a:t>所指向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语法：</a:t>
            </a:r>
            <a:r>
              <a:rPr lang="en-US" altLang="zh-CN" sz="1800" dirty="0"/>
              <a:t>// </a:t>
            </a:r>
            <a:r>
              <a:rPr lang="zh-CN" altLang="en-US" sz="1800" dirty="0"/>
              <a:t>注意</a:t>
            </a:r>
            <a:r>
              <a:rPr lang="en-US" altLang="zh-CN" sz="1800" dirty="0"/>
              <a:t>bind</a:t>
            </a:r>
            <a:r>
              <a:rPr lang="zh-CN" altLang="en-US" sz="1800" dirty="0"/>
              <a:t>方法仅表示函数体中的</a:t>
            </a:r>
            <a:r>
              <a:rPr lang="en-US" altLang="zh-CN" sz="1800" dirty="0"/>
              <a:t>this</a:t>
            </a:r>
            <a:r>
              <a:rPr lang="zh-CN" altLang="en-US" sz="1800" dirty="0"/>
              <a:t>指向</a:t>
            </a:r>
            <a:r>
              <a:rPr lang="en-US" altLang="zh-CN" sz="1800" dirty="0" err="1"/>
              <a:t>obj</a:t>
            </a:r>
            <a:r>
              <a:rPr lang="zh-CN" altLang="en-US" sz="1800" dirty="0"/>
              <a:t>，如果想执行</a:t>
            </a:r>
            <a:r>
              <a:rPr lang="en-US" altLang="zh-CN" sz="1800" dirty="0"/>
              <a:t>fun</a:t>
            </a:r>
            <a:r>
              <a:rPr lang="zh-CN" altLang="en-US" sz="1800" dirty="0"/>
              <a:t>，需在后面加括号。</a:t>
            </a:r>
            <a:endParaRPr lang="en-US" altLang="zh-CN" sz="1800" dirty="0" smtClean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 smtClean="0"/>
              <a:t>fun.bind</a:t>
            </a:r>
            <a:r>
              <a:rPr lang="en-US" altLang="zh-CN" sz="1800" dirty="0" smtClean="0"/>
              <a:t>(</a:t>
            </a:r>
            <a:r>
              <a:rPr lang="en-US" altLang="zh-CN" sz="1800" dirty="0" err="1" smtClean="0"/>
              <a:t>obj</a:t>
            </a:r>
            <a:r>
              <a:rPr lang="en-US" altLang="zh-CN" sz="1800" dirty="0"/>
              <a:t>);	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示例：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</a:t>
            </a:r>
            <a:r>
              <a:rPr lang="en-US" altLang="zh-CN" sz="1800" dirty="0" err="1"/>
              <a:t>num</a:t>
            </a:r>
            <a:r>
              <a:rPr lang="en-US" altLang="zh-CN" sz="1800" dirty="0"/>
              <a:t> = 5</a:t>
            </a:r>
            <a:r>
              <a:rPr lang="en-US" altLang="zh-CN" sz="1800" dirty="0" smtClean="0"/>
              <a:t>;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</a:t>
            </a:r>
            <a:r>
              <a:rPr lang="en-US" altLang="zh-CN" sz="1800" dirty="0" err="1"/>
              <a:t>obj</a:t>
            </a:r>
            <a:r>
              <a:rPr lang="en-US" altLang="zh-CN" sz="1800" dirty="0"/>
              <a:t> = { num:10 </a:t>
            </a:r>
            <a:r>
              <a:rPr lang="en-US" altLang="zh-CN" sz="1800" dirty="0" smtClean="0"/>
              <a:t>};</a:t>
            </a:r>
          </a:p>
          <a:p>
            <a:pPr algn="l"/>
            <a:r>
              <a:rPr lang="en-US" altLang="zh-CN" sz="1800" dirty="0"/>
              <a:t>	function </a:t>
            </a:r>
            <a:r>
              <a:rPr lang="en-US" altLang="zh-CN" sz="1800" dirty="0" err="1"/>
              <a:t>getNum</a:t>
            </a:r>
            <a:r>
              <a:rPr lang="en-US" altLang="zh-CN" sz="1800" dirty="0"/>
              <a:t>(){	</a:t>
            </a:r>
            <a:endParaRPr lang="en-US" altLang="zh-CN" sz="1800" dirty="0" smtClean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smtClean="0"/>
              <a:t>	</a:t>
            </a:r>
            <a:r>
              <a:rPr lang="en-US" altLang="zh-CN" sz="1800" dirty="0" err="1" smtClean="0"/>
              <a:t>console.log</a:t>
            </a:r>
            <a:r>
              <a:rPr lang="en-US" altLang="zh-CN" sz="1800" dirty="0"/>
              <a:t>( </a:t>
            </a:r>
            <a:r>
              <a:rPr lang="en-US" altLang="zh-CN" sz="1800" dirty="0" err="1"/>
              <a:t>this.num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);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smtClean="0"/>
              <a:t>}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getNum.bind</a:t>
            </a:r>
            <a:r>
              <a:rPr lang="en-US" altLang="zh-CN" sz="1800" dirty="0"/>
              <a:t>(</a:t>
            </a:r>
            <a:r>
              <a:rPr lang="en-US" altLang="zh-CN" sz="1800" dirty="0" err="1"/>
              <a:t>obj</a:t>
            </a:r>
            <a:r>
              <a:rPr lang="en-US" altLang="zh-CN" sz="1800" dirty="0"/>
              <a:t>)();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12192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ES5</a:t>
            </a:r>
            <a:r>
              <a:rPr lang="zh-CN" altLang="en-US" sz="4000" dirty="0" smtClean="0"/>
              <a:t>中新增的数组操作方法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060279"/>
          </a:xfrm>
        </p:spPr>
        <p:txBody>
          <a:bodyPr/>
          <a:lstStyle/>
          <a:p>
            <a:pPr algn="l"/>
            <a:r>
              <a:rPr lang="mr-IN" altLang="zh-CN" sz="1800" dirty="0" err="1"/>
              <a:t>indexOf</a:t>
            </a:r>
            <a:r>
              <a:rPr lang="mr-IN" altLang="zh-CN" sz="1800" dirty="0"/>
              <a:t>() </a:t>
            </a:r>
            <a:r>
              <a:rPr lang="zh-CN" altLang="mr-IN" sz="1800" dirty="0"/>
              <a:t>方法可返回某个指定的元素在数组中首次出现的位置（下标）</a:t>
            </a:r>
            <a:r>
              <a:rPr lang="zh-CN" altLang="mr-IN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mr-IN" sz="1800" dirty="0"/>
              <a:t>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arr</a:t>
            </a:r>
            <a:r>
              <a:rPr lang="mr-IN" altLang="zh-CN" sz="1800" dirty="0"/>
              <a:t> = [2,4,6,7</a:t>
            </a:r>
            <a:r>
              <a:rPr lang="mr-IN" altLang="zh-CN" sz="1800" dirty="0" smtClean="0"/>
              <a:t>];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mr-IN" altLang="zh-CN" sz="1800" dirty="0" err="1"/>
              <a:t>arr.indexOf</a:t>
            </a:r>
            <a:r>
              <a:rPr lang="mr-IN" altLang="zh-CN" sz="1800" dirty="0"/>
              <a:t>(4);	// </a:t>
            </a:r>
            <a:r>
              <a:rPr lang="mr-IN" altLang="zh-CN" sz="1800" dirty="0" smtClean="0"/>
              <a:t>1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mr-IN" altLang="zh-CN" sz="1800" dirty="0" err="1"/>
              <a:t>arr.indexOf</a:t>
            </a:r>
            <a:r>
              <a:rPr lang="mr-IN" altLang="zh-CN" sz="1800" dirty="0"/>
              <a:t>(3);	// -1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3021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ES5</a:t>
            </a:r>
            <a:r>
              <a:rPr lang="zh-CN" altLang="en-US" sz="4000" dirty="0" smtClean="0"/>
              <a:t>中新增的数组操作方法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060279"/>
          </a:xfrm>
        </p:spPr>
        <p:txBody>
          <a:bodyPr/>
          <a:lstStyle/>
          <a:p>
            <a:pPr algn="l"/>
            <a:r>
              <a:rPr lang="mr-IN" altLang="zh-CN" sz="1800" dirty="0" err="1"/>
              <a:t>forEach</a:t>
            </a:r>
            <a:r>
              <a:rPr lang="mr-IN" altLang="zh-CN" sz="1800" dirty="0"/>
              <a:t>() </a:t>
            </a:r>
            <a:r>
              <a:rPr lang="zh-CN" altLang="mr-IN" sz="1800" dirty="0"/>
              <a:t>对数组中的每一项运行给定函数，作用是对数组进行遍历、循环</a:t>
            </a:r>
            <a:r>
              <a:rPr lang="zh-CN" altLang="mr-IN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mr-IN" sz="1800" dirty="0"/>
              <a:t>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arr</a:t>
            </a:r>
            <a:r>
              <a:rPr lang="mr-IN" altLang="zh-CN" sz="1800" dirty="0"/>
              <a:t> = [3, 5, 8</a:t>
            </a:r>
            <a:r>
              <a:rPr lang="mr-IN" altLang="zh-CN" sz="1800" dirty="0" smtClean="0"/>
              <a:t>];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col</a:t>
            </a:r>
            <a:r>
              <a:rPr lang="mr-IN" altLang="zh-CN" sz="1800" dirty="0"/>
              <a:t> = </a:t>
            </a:r>
            <a:r>
              <a:rPr lang="mr-IN" altLang="zh-CN" sz="1800" dirty="0" err="1"/>
              <a:t>arr.forEach</a:t>
            </a:r>
            <a:r>
              <a:rPr lang="mr-IN" altLang="zh-CN" sz="1800" dirty="0"/>
              <a:t>(</a:t>
            </a:r>
            <a:r>
              <a:rPr lang="mr-IN" altLang="zh-CN" sz="1800" dirty="0" err="1"/>
              <a:t>function</a:t>
            </a:r>
            <a:r>
              <a:rPr lang="mr-IN" altLang="zh-CN" sz="1800" dirty="0"/>
              <a:t>(</a:t>
            </a:r>
            <a:r>
              <a:rPr lang="mr-IN" altLang="zh-CN" sz="1800" dirty="0" err="1"/>
              <a:t>value</a:t>
            </a:r>
            <a:r>
              <a:rPr lang="mr-IN" altLang="zh-CN" sz="1800" dirty="0"/>
              <a:t>, </a:t>
            </a:r>
            <a:r>
              <a:rPr lang="mr-IN" altLang="zh-CN" sz="1800" dirty="0" err="1"/>
              <a:t>index</a:t>
            </a:r>
            <a:r>
              <a:rPr lang="mr-IN" altLang="zh-CN" sz="1800" dirty="0" smtClean="0"/>
              <a:t>){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	//</a:t>
            </a:r>
            <a:r>
              <a:rPr lang="mr-IN" altLang="zh-CN" sz="1800" dirty="0" err="1"/>
              <a:t>console.log</a:t>
            </a:r>
            <a:r>
              <a:rPr lang="mr-IN" altLang="zh-CN" sz="1800" dirty="0"/>
              <a:t>( </a:t>
            </a:r>
            <a:r>
              <a:rPr lang="mr-IN" altLang="zh-CN" sz="1800" dirty="0" err="1"/>
              <a:t>value</a:t>
            </a:r>
            <a:r>
              <a:rPr lang="mr-IN" altLang="zh-CN" sz="1800" dirty="0"/>
              <a:t>, </a:t>
            </a:r>
            <a:r>
              <a:rPr lang="mr-IN" altLang="zh-CN" sz="1800" dirty="0" err="1"/>
              <a:t>index</a:t>
            </a:r>
            <a:r>
              <a:rPr lang="mr-IN" altLang="zh-CN" sz="1800" dirty="0"/>
              <a:t>, </a:t>
            </a:r>
            <a:r>
              <a:rPr lang="mr-IN" altLang="zh-CN" sz="1800" dirty="0" err="1"/>
              <a:t>col</a:t>
            </a:r>
            <a:r>
              <a:rPr lang="mr-IN" altLang="zh-CN" sz="1800" dirty="0"/>
              <a:t> </a:t>
            </a:r>
            <a:r>
              <a:rPr lang="mr-IN" altLang="zh-CN" sz="1800" dirty="0" smtClean="0"/>
              <a:t>);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	</a:t>
            </a:r>
            <a:r>
              <a:rPr lang="mr-IN" altLang="zh-CN" sz="1800" dirty="0" err="1"/>
              <a:t>arr</a:t>
            </a:r>
            <a:r>
              <a:rPr lang="mr-IN" altLang="zh-CN" sz="1800" dirty="0"/>
              <a:t>[</a:t>
            </a:r>
            <a:r>
              <a:rPr lang="mr-IN" altLang="zh-CN" sz="1800" dirty="0" err="1"/>
              <a:t>index</a:t>
            </a:r>
            <a:r>
              <a:rPr lang="mr-IN" altLang="zh-CN" sz="1800" dirty="0"/>
              <a:t>] = </a:t>
            </a:r>
            <a:r>
              <a:rPr lang="mr-IN" altLang="zh-CN" sz="1800" dirty="0" err="1"/>
              <a:t>value</a:t>
            </a:r>
            <a:r>
              <a:rPr lang="mr-IN" altLang="zh-CN" sz="1800" dirty="0"/>
              <a:t>*1.3</a:t>
            </a:r>
            <a:r>
              <a:rPr lang="mr-IN" altLang="zh-CN" sz="1800" dirty="0" smtClean="0"/>
              <a:t>;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mr-IN" altLang="zh-CN" sz="1800" dirty="0" smtClean="0"/>
              <a:t>});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mr-IN" altLang="zh-CN" sz="1800" dirty="0" err="1"/>
              <a:t>console.log</a:t>
            </a:r>
            <a:r>
              <a:rPr lang="mr-IN" altLang="zh-CN" sz="1800" dirty="0"/>
              <a:t>(</a:t>
            </a:r>
            <a:r>
              <a:rPr lang="mr-IN" altLang="zh-CN" sz="1800" dirty="0" err="1"/>
              <a:t>arr</a:t>
            </a:r>
            <a:r>
              <a:rPr lang="mr-IN" altLang="zh-CN" sz="1800" dirty="0" smtClean="0"/>
              <a:t>);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mr-IN" altLang="zh-CN" sz="1800" dirty="0" err="1"/>
              <a:t>console.log</a:t>
            </a:r>
            <a:r>
              <a:rPr lang="mr-IN" altLang="zh-CN" sz="1800" dirty="0"/>
              <a:t>(</a:t>
            </a:r>
            <a:r>
              <a:rPr lang="mr-IN" altLang="zh-CN" sz="1800" dirty="0" err="1"/>
              <a:t>col</a:t>
            </a:r>
            <a:r>
              <a:rPr lang="mr-IN" altLang="zh-CN" sz="1800" dirty="0"/>
              <a:t>);   // </a:t>
            </a:r>
            <a:r>
              <a:rPr lang="mr-IN" altLang="zh-CN" sz="1800" dirty="0" err="1" smtClean="0"/>
              <a:t>undefined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// </a:t>
            </a:r>
            <a:r>
              <a:rPr lang="mr-IN" altLang="zh-CN" sz="1800" dirty="0" err="1"/>
              <a:t>forEach</a:t>
            </a:r>
            <a:r>
              <a:rPr lang="zh-CN" altLang="mr-IN" sz="1800" dirty="0"/>
              <a:t>只做循环，本身没有返回值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02189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ES5</a:t>
            </a:r>
            <a:r>
              <a:rPr lang="zh-CN" altLang="en-US" sz="4000" dirty="0" smtClean="0"/>
              <a:t>中新增的数组操作方法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060279"/>
          </a:xfrm>
        </p:spPr>
        <p:txBody>
          <a:bodyPr/>
          <a:lstStyle/>
          <a:p>
            <a:pPr algn="l"/>
            <a:r>
              <a:rPr lang="mr-IN" altLang="zh-CN" sz="1800" dirty="0" err="1"/>
              <a:t>map</a:t>
            </a:r>
            <a:r>
              <a:rPr lang="mr-IN" altLang="zh-CN" sz="1800" dirty="0"/>
              <a:t>() </a:t>
            </a:r>
            <a:r>
              <a:rPr lang="zh-CN" altLang="mr-IN" sz="1800" dirty="0" smtClean="0"/>
              <a:t>映射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</a:t>
            </a:r>
            <a:r>
              <a:rPr lang="mr-IN" altLang="zh-CN" sz="1800" dirty="0"/>
              <a:t>//</a:t>
            </a:r>
            <a:r>
              <a:rPr lang="mr-IN" altLang="zh-CN" sz="1800" dirty="0" err="1"/>
              <a:t>map</a:t>
            </a:r>
            <a:r>
              <a:rPr lang="mr-IN" altLang="zh-CN" sz="1800" dirty="0"/>
              <a:t> </a:t>
            </a:r>
            <a:r>
              <a:rPr lang="zh-CN" altLang="mr-IN" sz="1800" dirty="0"/>
              <a:t>映射，遍历</a:t>
            </a:r>
            <a:r>
              <a:rPr lang="mr-IN" altLang="zh-CN" sz="1800" dirty="0"/>
              <a:t>----&gt;</a:t>
            </a:r>
            <a:r>
              <a:rPr lang="zh-CN" altLang="mr-IN" sz="1800" dirty="0"/>
              <a:t>操作</a:t>
            </a:r>
            <a:r>
              <a:rPr lang="mr-IN" altLang="zh-CN" sz="1800" dirty="0"/>
              <a:t>-----&gt;</a:t>
            </a:r>
            <a:r>
              <a:rPr lang="zh-CN" altLang="mr-IN" sz="1800" dirty="0" smtClean="0"/>
              <a:t>返回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mr-IN" sz="1800" dirty="0"/>
              <a:t>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arr</a:t>
            </a:r>
            <a:r>
              <a:rPr lang="mr-IN" altLang="zh-CN" sz="1800" dirty="0"/>
              <a:t> = [1,2,3,4,5</a:t>
            </a:r>
            <a:r>
              <a:rPr lang="mr-IN" altLang="zh-CN" sz="1800" dirty="0" smtClean="0"/>
              <a:t>];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newarr</a:t>
            </a:r>
            <a:r>
              <a:rPr lang="mr-IN" altLang="zh-CN" sz="1800" dirty="0"/>
              <a:t> = </a:t>
            </a:r>
            <a:r>
              <a:rPr lang="mr-IN" altLang="zh-CN" sz="1800" dirty="0" err="1"/>
              <a:t>arr.map</a:t>
            </a:r>
            <a:r>
              <a:rPr lang="mr-IN" altLang="zh-CN" sz="1800" dirty="0"/>
              <a:t>(</a:t>
            </a:r>
            <a:r>
              <a:rPr lang="mr-IN" altLang="zh-CN" sz="1800" dirty="0" err="1"/>
              <a:t>function</a:t>
            </a:r>
            <a:r>
              <a:rPr lang="mr-IN" altLang="zh-CN" sz="1800" dirty="0"/>
              <a:t>(</a:t>
            </a:r>
            <a:r>
              <a:rPr lang="mr-IN" altLang="zh-CN" sz="1800" dirty="0" err="1"/>
              <a:t>item</a:t>
            </a:r>
            <a:r>
              <a:rPr lang="mr-IN" altLang="zh-CN" sz="1800" dirty="0"/>
              <a:t>, </a:t>
            </a:r>
            <a:r>
              <a:rPr lang="mr-IN" altLang="zh-CN" sz="1800" dirty="0" err="1"/>
              <a:t>index</a:t>
            </a:r>
            <a:r>
              <a:rPr lang="mr-IN" altLang="zh-CN" sz="1800" dirty="0"/>
              <a:t>, </a:t>
            </a:r>
            <a:r>
              <a:rPr lang="mr-IN" altLang="zh-CN" sz="1800" dirty="0" err="1"/>
              <a:t>array</a:t>
            </a:r>
            <a:r>
              <a:rPr lang="mr-IN" altLang="zh-CN" sz="1800" dirty="0" smtClean="0"/>
              <a:t>){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	</a:t>
            </a:r>
            <a:r>
              <a:rPr lang="mr-IN" altLang="zh-CN" sz="1800" dirty="0" err="1"/>
              <a:t>return</a:t>
            </a:r>
            <a:r>
              <a:rPr lang="mr-IN" altLang="zh-CN" sz="1800" dirty="0"/>
              <a:t> item+2</a:t>
            </a:r>
            <a:r>
              <a:rPr lang="mr-IN" altLang="zh-CN" sz="1800" dirty="0" smtClean="0"/>
              <a:t>;</a:t>
            </a:r>
            <a:r>
              <a:rPr lang="en-US" altLang="zh-CN" sz="1800" dirty="0"/>
              <a:t>	</a:t>
            </a:r>
            <a:r>
              <a:rPr lang="mr-IN" altLang="zh-CN" sz="1800" dirty="0" smtClean="0"/>
              <a:t>// </a:t>
            </a:r>
            <a:r>
              <a:rPr lang="zh-CN" altLang="mr-IN" sz="1800" dirty="0" smtClean="0"/>
              <a:t>处理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</a:t>
            </a:r>
            <a:r>
              <a:rPr lang="mr-IN" altLang="zh-CN" sz="1800" dirty="0" smtClean="0"/>
              <a:t>})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mr-IN" altLang="zh-CN" sz="1800" dirty="0" err="1"/>
              <a:t>console.log</a:t>
            </a:r>
            <a:r>
              <a:rPr lang="mr-IN" altLang="zh-CN" sz="1800" dirty="0"/>
              <a:t>( </a:t>
            </a:r>
            <a:r>
              <a:rPr lang="mr-IN" altLang="zh-CN" sz="1800" dirty="0" err="1"/>
              <a:t>arr</a:t>
            </a:r>
            <a:r>
              <a:rPr lang="mr-IN" altLang="zh-CN" sz="1800" dirty="0"/>
              <a:t> );		// [1, 2, 3, 4, 5</a:t>
            </a:r>
            <a:r>
              <a:rPr lang="mr-IN" altLang="zh-CN" sz="1800" dirty="0" smtClean="0"/>
              <a:t>]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mr-IN" altLang="zh-CN" sz="1800" dirty="0" err="1"/>
              <a:t>console.log</a:t>
            </a:r>
            <a:r>
              <a:rPr lang="mr-IN" altLang="zh-CN" sz="1800" dirty="0"/>
              <a:t>( </a:t>
            </a:r>
            <a:r>
              <a:rPr lang="mr-IN" altLang="zh-CN" sz="1800" dirty="0" err="1"/>
              <a:t>newarr</a:t>
            </a:r>
            <a:r>
              <a:rPr lang="mr-IN" altLang="zh-CN" sz="1800" dirty="0"/>
              <a:t> );	// [3, 4, 5, 6, 7]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68310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ES5</a:t>
            </a:r>
            <a:r>
              <a:rPr lang="zh-CN" altLang="en-US" sz="4000" dirty="0" smtClean="0"/>
              <a:t>中新增的数组操作方法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060279"/>
          </a:xfrm>
        </p:spPr>
        <p:txBody>
          <a:bodyPr/>
          <a:lstStyle/>
          <a:p>
            <a:pPr algn="l"/>
            <a:r>
              <a:rPr lang="mr-IN" altLang="zh-CN" sz="1800" dirty="0" err="1"/>
              <a:t>reduce</a:t>
            </a:r>
            <a:r>
              <a:rPr lang="mr-IN" altLang="zh-CN" sz="1800" dirty="0"/>
              <a:t>() </a:t>
            </a:r>
            <a:r>
              <a:rPr lang="zh-CN" altLang="mr-IN" sz="1800" dirty="0"/>
              <a:t>归</a:t>
            </a:r>
            <a:r>
              <a:rPr lang="zh-CN" altLang="mr-IN" sz="1800" dirty="0" smtClean="0"/>
              <a:t>并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mr-IN" sz="1800" dirty="0"/>
              <a:t>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arr</a:t>
            </a:r>
            <a:r>
              <a:rPr lang="mr-IN" altLang="zh-CN" sz="1800" dirty="0"/>
              <a:t> = [1,2,3,4];	// </a:t>
            </a:r>
            <a:r>
              <a:rPr lang="mr-IN" altLang="zh-CN" sz="1800" dirty="0" err="1"/>
              <a:t>reduce</a:t>
            </a:r>
            <a:r>
              <a:rPr lang="mr-IN" altLang="zh-CN" sz="1800" dirty="0"/>
              <a:t> </a:t>
            </a:r>
            <a:r>
              <a:rPr lang="zh-CN" altLang="mr-IN" sz="1800" dirty="0"/>
              <a:t>对数组的循环（每一次循环时，取两个相邻元素</a:t>
            </a:r>
            <a:r>
              <a:rPr lang="zh-CN" altLang="mr-IN" sz="1800" dirty="0" smtClean="0"/>
              <a:t>）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num</a:t>
            </a:r>
            <a:r>
              <a:rPr lang="mr-IN" altLang="zh-CN" sz="1800" dirty="0"/>
              <a:t> = </a:t>
            </a:r>
            <a:r>
              <a:rPr lang="mr-IN" altLang="zh-CN" sz="1800" dirty="0" err="1"/>
              <a:t>arr.reduce</a:t>
            </a:r>
            <a:r>
              <a:rPr lang="mr-IN" altLang="zh-CN" sz="1800" dirty="0"/>
              <a:t>(</a:t>
            </a:r>
            <a:r>
              <a:rPr lang="mr-IN" altLang="zh-CN" sz="1800" dirty="0" err="1"/>
              <a:t>function</a:t>
            </a:r>
            <a:r>
              <a:rPr lang="mr-IN" altLang="zh-CN" sz="1800" dirty="0"/>
              <a:t>(</a:t>
            </a:r>
            <a:r>
              <a:rPr lang="mr-IN" altLang="zh-CN" sz="1800" dirty="0" err="1"/>
              <a:t>pre</a:t>
            </a:r>
            <a:r>
              <a:rPr lang="mr-IN" altLang="zh-CN" sz="1800" dirty="0"/>
              <a:t>, </a:t>
            </a:r>
            <a:r>
              <a:rPr lang="mr-IN" altLang="zh-CN" sz="1800" dirty="0" err="1"/>
              <a:t>next</a:t>
            </a:r>
            <a:r>
              <a:rPr lang="mr-IN" altLang="zh-CN" sz="1800" dirty="0"/>
              <a:t>, </a:t>
            </a:r>
            <a:r>
              <a:rPr lang="mr-IN" altLang="zh-CN" sz="1800" dirty="0" err="1"/>
              <a:t>index</a:t>
            </a:r>
            <a:r>
              <a:rPr lang="mr-IN" altLang="zh-CN" sz="1800" dirty="0"/>
              <a:t>, </a:t>
            </a:r>
            <a:r>
              <a:rPr lang="mr-IN" altLang="zh-CN" sz="1800" dirty="0" err="1"/>
              <a:t>array</a:t>
            </a:r>
            <a:r>
              <a:rPr lang="mr-IN" altLang="zh-CN" sz="1800" dirty="0" smtClean="0"/>
              <a:t>){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		//</a:t>
            </a:r>
            <a:r>
              <a:rPr lang="zh-CN" altLang="mr-IN" sz="1800" dirty="0"/>
              <a:t>第一次时，</a:t>
            </a:r>
            <a:r>
              <a:rPr lang="mr-IN" altLang="zh-CN" sz="1800" dirty="0" err="1"/>
              <a:t>pre</a:t>
            </a:r>
            <a:r>
              <a:rPr lang="zh-CN" altLang="mr-IN" sz="1800" dirty="0"/>
              <a:t>指下标</a:t>
            </a:r>
            <a:r>
              <a:rPr lang="mr-IN" altLang="zh-CN" sz="1800" dirty="0"/>
              <a:t>0</a:t>
            </a:r>
            <a:r>
              <a:rPr lang="zh-CN" altLang="mr-IN" sz="1800" dirty="0"/>
              <a:t>的元素；之后，</a:t>
            </a:r>
            <a:r>
              <a:rPr lang="mr-IN" altLang="zh-CN" sz="1800" dirty="0" err="1"/>
              <a:t>pre</a:t>
            </a:r>
            <a:r>
              <a:rPr lang="zh-CN" altLang="mr-IN" sz="1800" dirty="0"/>
              <a:t>指 </a:t>
            </a:r>
            <a:r>
              <a:rPr lang="mr-IN" altLang="zh-CN" sz="1800" dirty="0" err="1"/>
              <a:t>return</a:t>
            </a:r>
            <a:r>
              <a:rPr lang="mr-IN" altLang="zh-CN" sz="1800" dirty="0"/>
              <a:t> </a:t>
            </a:r>
            <a:r>
              <a:rPr lang="zh-CN" altLang="mr-IN" sz="1800" dirty="0"/>
              <a:t>的</a:t>
            </a:r>
            <a:r>
              <a:rPr lang="zh-CN" altLang="mr-IN" sz="1800" dirty="0" smtClean="0"/>
              <a:t>值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	</a:t>
            </a:r>
            <a:r>
              <a:rPr lang="mr-IN" altLang="zh-CN" sz="1800" dirty="0" err="1"/>
              <a:t>console.log</a:t>
            </a:r>
            <a:r>
              <a:rPr lang="mr-IN" altLang="zh-CN" sz="1800" dirty="0"/>
              <a:t>( </a:t>
            </a:r>
            <a:r>
              <a:rPr lang="mr-IN" altLang="zh-CN" sz="1800" dirty="0" smtClean="0"/>
              <a:t>‘</a:t>
            </a:r>
            <a:r>
              <a:rPr lang="mr-IN" altLang="zh-CN" sz="1800" dirty="0" err="1" smtClean="0"/>
              <a:t>pre</a:t>
            </a:r>
            <a:r>
              <a:rPr lang="mr-IN" altLang="zh-CN" sz="1800" dirty="0" smtClean="0"/>
              <a:t>:’+</a:t>
            </a:r>
            <a:r>
              <a:rPr lang="mr-IN" altLang="zh-CN" sz="1800" dirty="0" err="1"/>
              <a:t>pre</a:t>
            </a:r>
            <a:r>
              <a:rPr lang="mr-IN" altLang="zh-CN" sz="1800" dirty="0"/>
              <a:t> </a:t>
            </a:r>
            <a:r>
              <a:rPr lang="mr-IN" altLang="zh-CN" sz="1800" dirty="0" smtClean="0"/>
              <a:t>);</a:t>
            </a:r>
            <a:r>
              <a:rPr lang="zh-CN" altLang="en-US" sz="1800" dirty="0" smtClean="0"/>
              <a:t> 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	</a:t>
            </a:r>
            <a:r>
              <a:rPr lang="mr-IN" altLang="zh-CN" sz="1800" dirty="0" err="1"/>
              <a:t>console.log</a:t>
            </a:r>
            <a:r>
              <a:rPr lang="mr-IN" altLang="zh-CN" sz="1800" dirty="0"/>
              <a:t>( '</a:t>
            </a:r>
            <a:r>
              <a:rPr lang="mr-IN" altLang="zh-CN" sz="1800" dirty="0" err="1"/>
              <a:t>next</a:t>
            </a:r>
            <a:r>
              <a:rPr lang="mr-IN" altLang="zh-CN" sz="1800" dirty="0"/>
              <a:t>:'+</a:t>
            </a:r>
            <a:r>
              <a:rPr lang="mr-IN" altLang="zh-CN" sz="1800" dirty="0" err="1"/>
              <a:t>next</a:t>
            </a:r>
            <a:r>
              <a:rPr lang="mr-IN" altLang="zh-CN" sz="1800" dirty="0"/>
              <a:t> </a:t>
            </a:r>
            <a:r>
              <a:rPr lang="mr-IN" altLang="zh-CN" sz="1800" dirty="0" smtClean="0"/>
              <a:t>);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	</a:t>
            </a:r>
            <a:r>
              <a:rPr lang="mr-IN" altLang="zh-CN" sz="1800" dirty="0" err="1"/>
              <a:t>console.log</a:t>
            </a:r>
            <a:r>
              <a:rPr lang="mr-IN" altLang="zh-CN" sz="1800" dirty="0"/>
              <a:t>( '</a:t>
            </a:r>
            <a:r>
              <a:rPr lang="mr-IN" altLang="zh-CN" sz="1800" dirty="0" err="1"/>
              <a:t>index</a:t>
            </a:r>
            <a:r>
              <a:rPr lang="mr-IN" altLang="zh-CN" sz="1800" dirty="0"/>
              <a:t>:'+</a:t>
            </a:r>
            <a:r>
              <a:rPr lang="mr-IN" altLang="zh-CN" sz="1800" dirty="0" err="1"/>
              <a:t>index</a:t>
            </a:r>
            <a:r>
              <a:rPr lang="mr-IN" altLang="zh-CN" sz="1800" dirty="0"/>
              <a:t> );	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en-US" altLang="zh-CN" sz="1800" dirty="0" smtClean="0"/>
              <a:t>	</a:t>
            </a:r>
            <a:r>
              <a:rPr lang="mr-IN" altLang="zh-CN" sz="1800" dirty="0" err="1" smtClean="0"/>
              <a:t>console.log</a:t>
            </a:r>
            <a:r>
              <a:rPr lang="mr-IN" altLang="zh-CN" sz="1800" dirty="0"/>
              <a:t>( '</a:t>
            </a:r>
            <a:r>
              <a:rPr lang="mr-IN" altLang="zh-CN" sz="1800" dirty="0" err="1"/>
              <a:t>array</a:t>
            </a:r>
            <a:r>
              <a:rPr lang="mr-IN" altLang="zh-CN" sz="1800" dirty="0"/>
              <a:t>:'+</a:t>
            </a:r>
            <a:r>
              <a:rPr lang="mr-IN" altLang="zh-CN" sz="1800" dirty="0" err="1"/>
              <a:t>array</a:t>
            </a:r>
            <a:r>
              <a:rPr lang="mr-IN" altLang="zh-CN" sz="1800" dirty="0"/>
              <a:t> );	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en-US" altLang="zh-CN" sz="1800" dirty="0" smtClean="0"/>
              <a:t>	</a:t>
            </a:r>
            <a:r>
              <a:rPr lang="mr-IN" altLang="zh-CN" sz="1800" dirty="0" err="1" smtClean="0"/>
              <a:t>return</a:t>
            </a:r>
            <a:r>
              <a:rPr lang="mr-IN" altLang="zh-CN" sz="1800" dirty="0" smtClean="0"/>
              <a:t> </a:t>
            </a:r>
            <a:r>
              <a:rPr lang="mr-IN" altLang="zh-CN" sz="1800" dirty="0" err="1"/>
              <a:t>pre+next</a:t>
            </a:r>
            <a:r>
              <a:rPr lang="mr-IN" altLang="zh-CN" sz="1800" dirty="0"/>
              <a:t>;	// </a:t>
            </a:r>
            <a:r>
              <a:rPr lang="zh-CN" altLang="mr-IN" sz="1800" dirty="0" smtClean="0"/>
              <a:t>处理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</a:t>
            </a:r>
            <a:r>
              <a:rPr lang="mr-IN" altLang="zh-CN" sz="1800" dirty="0" smtClean="0"/>
              <a:t>})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mr-IN" altLang="zh-CN" sz="1800" dirty="0" err="1"/>
              <a:t>console.log</a:t>
            </a:r>
            <a:r>
              <a:rPr lang="mr-IN" altLang="zh-CN" sz="1800" dirty="0"/>
              <a:t>( </a:t>
            </a:r>
            <a:r>
              <a:rPr lang="mr-IN" altLang="zh-CN" sz="1800" dirty="0" err="1"/>
              <a:t>arr</a:t>
            </a:r>
            <a:r>
              <a:rPr lang="mr-IN" altLang="zh-CN" sz="1800" dirty="0"/>
              <a:t> );	 // [1,2,3,4</a:t>
            </a:r>
            <a:r>
              <a:rPr lang="mr-IN" altLang="zh-CN" sz="1800" dirty="0" smtClean="0"/>
              <a:t>]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mr-IN" altLang="zh-CN" sz="1800" dirty="0" err="1"/>
              <a:t>console.log</a:t>
            </a:r>
            <a:r>
              <a:rPr lang="mr-IN" altLang="zh-CN" sz="1800" dirty="0"/>
              <a:t>( </a:t>
            </a:r>
            <a:r>
              <a:rPr lang="mr-IN" altLang="zh-CN" sz="1800" dirty="0" err="1"/>
              <a:t>num</a:t>
            </a:r>
            <a:r>
              <a:rPr lang="mr-IN" altLang="zh-CN" sz="1800" dirty="0"/>
              <a:t> );  // 10	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00326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ES5</a:t>
            </a:r>
            <a:r>
              <a:rPr lang="zh-CN" altLang="en-US" sz="4000" dirty="0" smtClean="0"/>
              <a:t>中新增的数组操作方法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060279"/>
          </a:xfrm>
        </p:spPr>
        <p:txBody>
          <a:bodyPr/>
          <a:lstStyle/>
          <a:p>
            <a:pPr algn="l"/>
            <a:r>
              <a:rPr lang="mr-IN" altLang="zh-CN" sz="1800" dirty="0" err="1"/>
              <a:t>filter</a:t>
            </a:r>
            <a:r>
              <a:rPr lang="mr-IN" altLang="zh-CN" sz="1800" dirty="0"/>
              <a:t>() </a:t>
            </a:r>
            <a:r>
              <a:rPr lang="zh-CN" altLang="mr-IN" sz="1800" dirty="0" smtClean="0"/>
              <a:t>过滤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mr-IN" sz="1800" dirty="0"/>
              <a:t>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arr</a:t>
            </a:r>
            <a:r>
              <a:rPr lang="mr-IN" altLang="zh-CN" sz="1800" dirty="0"/>
              <a:t> = [88,69,92,77,90,96,98,99</a:t>
            </a:r>
            <a:r>
              <a:rPr lang="mr-IN" altLang="zh-CN" sz="1800" dirty="0" smtClean="0"/>
              <a:t>];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newarr</a:t>
            </a:r>
            <a:r>
              <a:rPr lang="mr-IN" altLang="zh-CN" sz="1800" dirty="0"/>
              <a:t> = </a:t>
            </a:r>
            <a:r>
              <a:rPr lang="mr-IN" altLang="zh-CN" sz="1800" dirty="0" err="1"/>
              <a:t>arr.filter</a:t>
            </a:r>
            <a:r>
              <a:rPr lang="mr-IN" altLang="zh-CN" sz="1800" dirty="0"/>
              <a:t>(</a:t>
            </a:r>
            <a:r>
              <a:rPr lang="mr-IN" altLang="zh-CN" sz="1800" dirty="0" err="1"/>
              <a:t>function</a:t>
            </a:r>
            <a:r>
              <a:rPr lang="mr-IN" altLang="zh-CN" sz="1800" dirty="0"/>
              <a:t>(</a:t>
            </a:r>
            <a:r>
              <a:rPr lang="mr-IN" altLang="zh-CN" sz="1800" dirty="0" err="1"/>
              <a:t>item</a:t>
            </a:r>
            <a:r>
              <a:rPr lang="mr-IN" altLang="zh-CN" sz="1800" dirty="0"/>
              <a:t>, </a:t>
            </a:r>
            <a:r>
              <a:rPr lang="mr-IN" altLang="zh-CN" sz="1800" dirty="0" err="1"/>
              <a:t>index</a:t>
            </a:r>
            <a:r>
              <a:rPr lang="mr-IN" altLang="zh-CN" sz="1800" dirty="0"/>
              <a:t>, </a:t>
            </a:r>
            <a:r>
              <a:rPr lang="mr-IN" altLang="zh-CN" sz="1800" dirty="0" err="1"/>
              <a:t>array</a:t>
            </a:r>
            <a:r>
              <a:rPr lang="mr-IN" altLang="zh-CN" sz="1800" dirty="0" smtClean="0"/>
              <a:t>){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	</a:t>
            </a:r>
            <a:r>
              <a:rPr lang="mr-IN" altLang="zh-CN" sz="1800" dirty="0" err="1"/>
              <a:t>return</a:t>
            </a:r>
            <a:r>
              <a:rPr lang="mr-IN" altLang="zh-CN" sz="1800" dirty="0"/>
              <a:t> </a:t>
            </a:r>
            <a:r>
              <a:rPr lang="mr-IN" altLang="zh-CN" sz="1800" dirty="0" err="1"/>
              <a:t>item</a:t>
            </a:r>
            <a:r>
              <a:rPr lang="mr-IN" altLang="zh-CN" sz="1800" dirty="0"/>
              <a:t>&gt;80;	//</a:t>
            </a:r>
            <a:r>
              <a:rPr lang="zh-CN" altLang="mr-IN" sz="1800" dirty="0"/>
              <a:t>找出所有大于</a:t>
            </a:r>
            <a:r>
              <a:rPr lang="mr-IN" altLang="zh-CN" sz="1800" dirty="0"/>
              <a:t>80</a:t>
            </a:r>
            <a:r>
              <a:rPr lang="zh-CN" altLang="mr-IN" sz="1800" dirty="0"/>
              <a:t>的</a:t>
            </a:r>
            <a:r>
              <a:rPr lang="zh-CN" altLang="mr-IN" sz="1800" dirty="0" smtClean="0"/>
              <a:t>元素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</a:t>
            </a:r>
            <a:r>
              <a:rPr lang="mr-IN" altLang="zh-CN" sz="1800" dirty="0" smtClean="0"/>
              <a:t>});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mr-IN" altLang="zh-CN" sz="1800" dirty="0" err="1"/>
              <a:t>console.log</a:t>
            </a:r>
            <a:r>
              <a:rPr lang="mr-IN" altLang="zh-CN" sz="1800" dirty="0"/>
              <a:t>( </a:t>
            </a:r>
            <a:r>
              <a:rPr lang="mr-IN" altLang="zh-CN" sz="1800" dirty="0" err="1"/>
              <a:t>arr</a:t>
            </a:r>
            <a:r>
              <a:rPr lang="mr-IN" altLang="zh-CN" sz="1800" dirty="0"/>
              <a:t> );		// [88, 69, 92, 77, 90, 96, 98, 99</a:t>
            </a:r>
            <a:r>
              <a:rPr lang="mr-IN" altLang="zh-CN" sz="1800" dirty="0" smtClean="0"/>
              <a:t>]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mr-IN" altLang="zh-CN" sz="1800" dirty="0" err="1"/>
              <a:t>console.log</a:t>
            </a:r>
            <a:r>
              <a:rPr lang="mr-IN" altLang="zh-CN" sz="1800" dirty="0"/>
              <a:t>( </a:t>
            </a:r>
            <a:r>
              <a:rPr lang="mr-IN" altLang="zh-CN" sz="1800" dirty="0" err="1"/>
              <a:t>newarr</a:t>
            </a:r>
            <a:r>
              <a:rPr lang="mr-IN" altLang="zh-CN" sz="1800" dirty="0"/>
              <a:t> );	// [88, 92, 90, 96, 98, 99]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52514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ES5</a:t>
            </a:r>
            <a:r>
              <a:rPr lang="zh-CN" altLang="en-US" sz="4000" dirty="0" smtClean="0"/>
              <a:t>中新增的数组操作方法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060279"/>
          </a:xfrm>
        </p:spPr>
        <p:txBody>
          <a:bodyPr/>
          <a:lstStyle/>
          <a:p>
            <a:pPr algn="l"/>
            <a:r>
              <a:rPr lang="mr-IN" altLang="zh-CN" sz="1800" dirty="0" err="1"/>
              <a:t>some</a:t>
            </a:r>
            <a:r>
              <a:rPr lang="mr-IN" altLang="zh-CN" sz="1800" dirty="0"/>
              <a:t>() </a:t>
            </a:r>
            <a:r>
              <a:rPr lang="zh-CN" altLang="mr-IN" sz="1800" dirty="0" smtClean="0"/>
              <a:t>某些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数组中的元素，只要有一项返回真，最终的结果就为真</a:t>
            </a:r>
            <a:r>
              <a:rPr lang="zh-CN" altLang="mr-IN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mr-IN" sz="1800" dirty="0"/>
              <a:t>	</a:t>
            </a:r>
            <a:r>
              <a:rPr lang="mr-IN" altLang="zh-CN" sz="1800" dirty="0" err="1" smtClean="0"/>
              <a:t>var</a:t>
            </a:r>
            <a:r>
              <a:rPr lang="mr-IN" altLang="zh-CN" sz="1800" dirty="0" smtClean="0"/>
              <a:t> </a:t>
            </a:r>
            <a:r>
              <a:rPr lang="mr-IN" altLang="zh-CN" sz="1800" dirty="0" err="1"/>
              <a:t>arr</a:t>
            </a:r>
            <a:r>
              <a:rPr lang="mr-IN" altLang="zh-CN" sz="1800" dirty="0"/>
              <a:t> = ["</a:t>
            </a:r>
            <a:r>
              <a:rPr lang="mr-IN" altLang="zh-CN" sz="1800" dirty="0" err="1"/>
              <a:t>yt</a:t>
            </a:r>
            <a:r>
              <a:rPr lang="mr-IN" altLang="zh-CN" sz="1800" dirty="0"/>
              <a:t>","</a:t>
            </a:r>
            <a:r>
              <a:rPr lang="mr-IN" altLang="zh-CN" sz="1800" dirty="0" err="1"/>
              <a:t>hr</a:t>
            </a:r>
            <a:r>
              <a:rPr lang="mr-IN" altLang="zh-CN" sz="1800" dirty="0"/>
              <a:t>","</a:t>
            </a:r>
            <a:r>
              <a:rPr lang="mr-IN" altLang="zh-CN" sz="1800" dirty="0" err="1"/>
              <a:t>wc</a:t>
            </a:r>
            <a:r>
              <a:rPr lang="mr-IN" altLang="zh-CN" sz="1800" dirty="0"/>
              <a:t>","</a:t>
            </a:r>
            <a:r>
              <a:rPr lang="mr-IN" altLang="zh-CN" sz="1800" dirty="0" err="1"/>
              <a:t>jk</a:t>
            </a:r>
            <a:r>
              <a:rPr lang="mr-IN" altLang="zh-CN" sz="1800" dirty="0" smtClean="0"/>
              <a:t>"];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b</a:t>
            </a:r>
            <a:r>
              <a:rPr lang="mr-IN" altLang="zh-CN" sz="1800" dirty="0"/>
              <a:t> = </a:t>
            </a:r>
            <a:r>
              <a:rPr lang="mr-IN" altLang="zh-CN" sz="1800" dirty="0" err="1"/>
              <a:t>arr.some</a:t>
            </a:r>
            <a:r>
              <a:rPr lang="mr-IN" altLang="zh-CN" sz="1800" dirty="0"/>
              <a:t>(</a:t>
            </a:r>
            <a:r>
              <a:rPr lang="mr-IN" altLang="zh-CN" sz="1800" dirty="0" err="1"/>
              <a:t>function</a:t>
            </a:r>
            <a:r>
              <a:rPr lang="mr-IN" altLang="zh-CN" sz="1800" dirty="0"/>
              <a:t>(</a:t>
            </a:r>
            <a:r>
              <a:rPr lang="mr-IN" altLang="zh-CN" sz="1800" dirty="0" err="1"/>
              <a:t>item</a:t>
            </a:r>
            <a:r>
              <a:rPr lang="mr-IN" altLang="zh-CN" sz="1800" dirty="0" smtClean="0"/>
              <a:t>){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	//</a:t>
            </a:r>
            <a:r>
              <a:rPr lang="zh-CN" altLang="mr-IN" sz="1800" dirty="0"/>
              <a:t>判断数组中是否存在</a:t>
            </a:r>
            <a:r>
              <a:rPr lang="mr-IN" altLang="zh-CN" sz="1800" dirty="0" err="1"/>
              <a:t>yt</a:t>
            </a:r>
            <a:r>
              <a:rPr lang="zh-CN" altLang="mr-IN" sz="1800" dirty="0" smtClean="0"/>
              <a:t>？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	</a:t>
            </a:r>
            <a:r>
              <a:rPr lang="mr-IN" altLang="zh-CN" sz="1800" dirty="0" err="1"/>
              <a:t>return</a:t>
            </a:r>
            <a:r>
              <a:rPr lang="mr-IN" altLang="zh-CN" sz="1800" dirty="0"/>
              <a:t> </a:t>
            </a:r>
            <a:r>
              <a:rPr lang="mr-IN" altLang="zh-CN" sz="1800" dirty="0" err="1"/>
              <a:t>item</a:t>
            </a:r>
            <a:r>
              <a:rPr lang="mr-IN" altLang="zh-CN" sz="1800" dirty="0"/>
              <a:t>=="</a:t>
            </a:r>
            <a:r>
              <a:rPr lang="mr-IN" altLang="zh-CN" sz="1800" dirty="0" err="1"/>
              <a:t>yt</a:t>
            </a:r>
            <a:r>
              <a:rPr lang="mr-IN" altLang="zh-CN" sz="1800" dirty="0"/>
              <a:t>";	</a:t>
            </a:r>
            <a:endParaRPr lang="en-US" altLang="zh-CN" sz="1800" dirty="0" smtClean="0"/>
          </a:p>
          <a:p>
            <a:pPr algn="l"/>
            <a:r>
              <a:rPr lang="en-US" altLang="zh-CN" sz="1800" dirty="0"/>
              <a:t>	</a:t>
            </a:r>
            <a:r>
              <a:rPr lang="mr-IN" altLang="zh-CN" sz="1800" dirty="0" smtClean="0"/>
              <a:t>})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mr-IN" altLang="zh-CN" sz="1800" dirty="0" err="1"/>
              <a:t>console.log</a:t>
            </a:r>
            <a:r>
              <a:rPr lang="mr-IN" altLang="zh-CN" sz="1800" dirty="0"/>
              <a:t>( </a:t>
            </a:r>
            <a:r>
              <a:rPr lang="mr-IN" altLang="zh-CN" sz="1800" dirty="0" err="1"/>
              <a:t>arr</a:t>
            </a:r>
            <a:r>
              <a:rPr lang="mr-IN" altLang="zh-CN" sz="1800" dirty="0"/>
              <a:t> );	// ["</a:t>
            </a:r>
            <a:r>
              <a:rPr lang="mr-IN" altLang="zh-CN" sz="1800" dirty="0" err="1"/>
              <a:t>yt</a:t>
            </a:r>
            <a:r>
              <a:rPr lang="mr-IN" altLang="zh-CN" sz="1800" dirty="0"/>
              <a:t>","</a:t>
            </a:r>
            <a:r>
              <a:rPr lang="mr-IN" altLang="zh-CN" sz="1800" dirty="0" err="1"/>
              <a:t>hr</a:t>
            </a:r>
            <a:r>
              <a:rPr lang="mr-IN" altLang="zh-CN" sz="1800" dirty="0"/>
              <a:t>","</a:t>
            </a:r>
            <a:r>
              <a:rPr lang="mr-IN" altLang="zh-CN" sz="1800" dirty="0" err="1"/>
              <a:t>wc</a:t>
            </a:r>
            <a:r>
              <a:rPr lang="mr-IN" altLang="zh-CN" sz="1800" dirty="0"/>
              <a:t>","</a:t>
            </a:r>
            <a:r>
              <a:rPr lang="mr-IN" altLang="zh-CN" sz="1800" dirty="0" err="1"/>
              <a:t>jk</a:t>
            </a:r>
            <a:r>
              <a:rPr lang="mr-IN" altLang="zh-CN" sz="1800" dirty="0" smtClean="0"/>
              <a:t>"]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mr-IN" altLang="zh-CN" sz="1800" dirty="0" err="1"/>
              <a:t>console.log</a:t>
            </a:r>
            <a:r>
              <a:rPr lang="mr-IN" altLang="zh-CN" sz="1800" dirty="0"/>
              <a:t>( </a:t>
            </a:r>
            <a:r>
              <a:rPr lang="mr-IN" altLang="zh-CN" sz="1800" dirty="0" err="1"/>
              <a:t>b</a:t>
            </a:r>
            <a:r>
              <a:rPr lang="mr-IN" altLang="zh-CN" sz="1800" dirty="0"/>
              <a:t> );	// </a:t>
            </a:r>
            <a:r>
              <a:rPr lang="mr-IN" altLang="zh-CN" sz="1800" dirty="0" err="1"/>
              <a:t>true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64114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ES5</a:t>
            </a:r>
            <a:r>
              <a:rPr lang="zh-CN" altLang="en-US" sz="4000" dirty="0" smtClean="0"/>
              <a:t>中新增的数组操作方法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060279"/>
          </a:xfrm>
        </p:spPr>
        <p:txBody>
          <a:bodyPr/>
          <a:lstStyle/>
          <a:p>
            <a:pPr algn="l"/>
            <a:r>
              <a:rPr lang="mr-IN" altLang="zh-CN" sz="1800" dirty="0" err="1"/>
              <a:t>every</a:t>
            </a:r>
            <a:r>
              <a:rPr lang="mr-IN" altLang="zh-CN" sz="1800" dirty="0"/>
              <a:t>() </a:t>
            </a:r>
            <a:r>
              <a:rPr lang="zh-CN" altLang="mr-IN" sz="1800" dirty="0"/>
              <a:t>每</a:t>
            </a:r>
            <a:r>
              <a:rPr lang="zh-CN" altLang="mr-IN" sz="1800" dirty="0" smtClean="0"/>
              <a:t>一个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</a:t>
            </a:r>
            <a:r>
              <a:rPr lang="mr-IN" altLang="zh-CN" sz="1800" dirty="0"/>
              <a:t>//</a:t>
            </a:r>
            <a:r>
              <a:rPr lang="zh-CN" altLang="mr-IN" sz="1800" dirty="0"/>
              <a:t>跟</a:t>
            </a:r>
            <a:r>
              <a:rPr lang="mr-IN" altLang="zh-CN" sz="1800" dirty="0" err="1"/>
              <a:t>some</a:t>
            </a:r>
            <a:r>
              <a:rPr lang="zh-CN" altLang="mr-IN" sz="1800" dirty="0"/>
              <a:t>一样，但要求每一项都符合，才返回</a:t>
            </a:r>
            <a:r>
              <a:rPr lang="mr-IN" altLang="zh-CN" sz="1800" dirty="0" err="1" smtClean="0"/>
              <a:t>true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//</a:t>
            </a:r>
            <a:r>
              <a:rPr lang="zh-CN" altLang="mr-IN" sz="1800" dirty="0"/>
              <a:t>有一项不合格就返回</a:t>
            </a:r>
            <a:r>
              <a:rPr lang="mr-IN" altLang="zh-CN" sz="1800" dirty="0" err="1" smtClean="0"/>
              <a:t>false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mr-IN" altLang="zh-CN" sz="1800" dirty="0"/>
              <a:t>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arr</a:t>
            </a:r>
            <a:r>
              <a:rPr lang="mr-IN" altLang="zh-CN" sz="1800" dirty="0"/>
              <a:t> = [1, 2, 3, 4, 5</a:t>
            </a:r>
            <a:r>
              <a:rPr lang="mr-IN" altLang="zh-CN" sz="1800" dirty="0" smtClean="0"/>
              <a:t>];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b</a:t>
            </a:r>
            <a:r>
              <a:rPr lang="mr-IN" altLang="zh-CN" sz="1800" dirty="0"/>
              <a:t> = </a:t>
            </a:r>
            <a:r>
              <a:rPr lang="mr-IN" altLang="zh-CN" sz="1800" dirty="0" err="1"/>
              <a:t>arr.every</a:t>
            </a:r>
            <a:r>
              <a:rPr lang="mr-IN" altLang="zh-CN" sz="1800" dirty="0"/>
              <a:t>(</a:t>
            </a:r>
            <a:r>
              <a:rPr lang="mr-IN" altLang="zh-CN" sz="1800" dirty="0" err="1"/>
              <a:t>function</a:t>
            </a:r>
            <a:r>
              <a:rPr lang="mr-IN" altLang="zh-CN" sz="1800" dirty="0"/>
              <a:t>(</a:t>
            </a:r>
            <a:r>
              <a:rPr lang="mr-IN" altLang="zh-CN" sz="1800" dirty="0" err="1"/>
              <a:t>item</a:t>
            </a:r>
            <a:r>
              <a:rPr lang="mr-IN" altLang="zh-CN" sz="1800" dirty="0" smtClean="0"/>
              <a:t>){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	</a:t>
            </a:r>
            <a:r>
              <a:rPr lang="mr-IN" altLang="zh-CN" sz="1800" dirty="0" err="1"/>
              <a:t>return</a:t>
            </a:r>
            <a:r>
              <a:rPr lang="mr-IN" altLang="zh-CN" sz="1800" dirty="0"/>
              <a:t> </a:t>
            </a:r>
            <a:r>
              <a:rPr lang="mr-IN" altLang="zh-CN" sz="1800" dirty="0" err="1"/>
              <a:t>item</a:t>
            </a:r>
            <a:r>
              <a:rPr lang="mr-IN" altLang="zh-CN" sz="1800" dirty="0"/>
              <a:t> &gt; 3</a:t>
            </a:r>
            <a:r>
              <a:rPr lang="mr-IN" altLang="zh-CN" sz="1800" dirty="0" smtClean="0"/>
              <a:t>;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mr-IN" altLang="zh-CN" sz="1800" dirty="0" smtClean="0"/>
              <a:t>});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mr-IN" altLang="zh-CN" sz="1800" dirty="0" err="1"/>
              <a:t>console.log</a:t>
            </a:r>
            <a:r>
              <a:rPr lang="mr-IN" altLang="zh-CN" sz="1800" dirty="0"/>
              <a:t>( </a:t>
            </a:r>
            <a:r>
              <a:rPr lang="mr-IN" altLang="zh-CN" sz="1800" dirty="0" err="1"/>
              <a:t>arr</a:t>
            </a:r>
            <a:r>
              <a:rPr lang="mr-IN" altLang="zh-CN" sz="1800" dirty="0"/>
              <a:t> );	// [1, 2, 3, 4, 5</a:t>
            </a:r>
            <a:r>
              <a:rPr lang="mr-IN" altLang="zh-CN" sz="1800" dirty="0" smtClean="0"/>
              <a:t>]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mr-IN" altLang="zh-CN" sz="1800" dirty="0" err="1"/>
              <a:t>console.log</a:t>
            </a:r>
            <a:r>
              <a:rPr lang="mr-IN" altLang="zh-CN" sz="1800" dirty="0"/>
              <a:t>( </a:t>
            </a:r>
            <a:r>
              <a:rPr lang="mr-IN" altLang="zh-CN" sz="1800" dirty="0" err="1"/>
              <a:t>b</a:t>
            </a:r>
            <a:r>
              <a:rPr lang="mr-IN" altLang="zh-CN" sz="1800" dirty="0"/>
              <a:t> );	// </a:t>
            </a:r>
            <a:r>
              <a:rPr lang="mr-IN" altLang="zh-CN" sz="1800" dirty="0" err="1"/>
              <a:t>false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65395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作业题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060279"/>
          </a:xfrm>
        </p:spPr>
        <p:txBody>
          <a:bodyPr/>
          <a:lstStyle/>
          <a:p>
            <a:pPr algn="l"/>
            <a:r>
              <a:rPr lang="en-US" altLang="zh-CN" sz="1800" dirty="0"/>
              <a:t>1</a:t>
            </a:r>
            <a:r>
              <a:rPr lang="zh-CN" altLang="en-US" sz="1800" dirty="0"/>
              <a:t>，良好的心态才利于编程，淡定一些，编程本来就比较难，所以不要给自己太大压力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 smtClean="0"/>
              <a:t>2</a:t>
            </a:r>
            <a:r>
              <a:rPr lang="zh-CN" altLang="en-US" sz="1800" dirty="0"/>
              <a:t>，逻辑思维对编程来说特别重要，所以要理解解决一个问题，需要一步一步去做，不能跳跃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 smtClean="0"/>
              <a:t>3</a:t>
            </a:r>
            <a:r>
              <a:rPr lang="zh-CN" altLang="en-US" sz="1800" dirty="0"/>
              <a:t>，今日所讲到的每一个方法，都做一遍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 smtClean="0"/>
              <a:t>4</a:t>
            </a:r>
            <a:r>
              <a:rPr lang="zh-CN" altLang="en-US" sz="1800" dirty="0" smtClean="0"/>
              <a:t>，</a:t>
            </a:r>
            <a:r>
              <a:rPr lang="zh-CN" altLang="en-US" sz="1800" dirty="0"/>
              <a:t>明日课程的预习。</a:t>
            </a:r>
          </a:p>
        </p:txBody>
      </p:sp>
    </p:spTree>
    <p:extLst>
      <p:ext uri="{BB962C8B-B14F-4D97-AF65-F5344CB8AC3E}">
        <p14:creationId xmlns:p14="http://schemas.microsoft.com/office/powerpoint/2010/main" val="1173884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课程大纲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060279"/>
          </a:xfrm>
        </p:spPr>
        <p:txBody>
          <a:bodyPr/>
          <a:lstStyle/>
          <a:p>
            <a:pPr algn="l">
              <a:buNone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</a:t>
            </a:r>
            <a:r>
              <a:rPr lang="en-US" altLang="zh-CN" dirty="0" smtClean="0"/>
              <a:t>ES5</a:t>
            </a:r>
            <a:r>
              <a:rPr lang="zh-CN" altLang="en-US" dirty="0" smtClean="0"/>
              <a:t>介绍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ES5</a:t>
            </a:r>
            <a:r>
              <a:rPr lang="zh-CN" altLang="en-US" sz="2400" dirty="0" smtClean="0"/>
              <a:t>中的严格模式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ES5</a:t>
            </a:r>
            <a:r>
              <a:rPr lang="zh-CN" altLang="en-US" sz="2400" dirty="0" smtClean="0"/>
              <a:t>中的</a:t>
            </a:r>
            <a:r>
              <a:rPr lang="en-US" altLang="zh-CN" dirty="0" smtClean="0"/>
              <a:t>bind</a:t>
            </a:r>
            <a:r>
              <a:rPr lang="zh-CN" altLang="en-US" dirty="0" smtClean="0"/>
              <a:t>绑定函数</a:t>
            </a:r>
            <a:endParaRPr lang="en-US" altLang="zh-CN" dirty="0" smtClean="0"/>
          </a:p>
          <a:p>
            <a:pPr algn="l">
              <a:buNone/>
            </a:pPr>
            <a:r>
              <a:rPr lang="en-US" altLang="zh-CN" sz="2400" dirty="0" smtClean="0"/>
              <a:t>4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ES5</a:t>
            </a:r>
            <a:r>
              <a:rPr lang="zh-CN" altLang="en-US" sz="2400" dirty="0" smtClean="0"/>
              <a:t>新增的数组操作方法</a:t>
            </a:r>
            <a:endParaRPr lang="en-US" altLang="zh-CN" sz="2400" dirty="0" smtClean="0"/>
          </a:p>
          <a:p>
            <a:pPr algn="l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ES5</a:t>
            </a:r>
            <a:r>
              <a:rPr lang="zh-CN" altLang="en-US" sz="4000" dirty="0" smtClean="0"/>
              <a:t>介绍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060279"/>
          </a:xfrm>
        </p:spPr>
        <p:txBody>
          <a:bodyPr/>
          <a:lstStyle/>
          <a:p>
            <a:pPr algn="l">
              <a:buNone/>
            </a:pPr>
            <a:endParaRPr lang="en-US" altLang="zh-CN" sz="2400" dirty="0" smtClean="0"/>
          </a:p>
          <a:p>
            <a:pPr algn="l">
              <a:buNone/>
            </a:pP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647254"/>
              </p:ext>
            </p:extLst>
          </p:nvPr>
        </p:nvGraphicFramePr>
        <p:xfrm>
          <a:off x="1683835" y="1951462"/>
          <a:ext cx="8476164" cy="294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702"/>
                <a:gridCol w="1204331"/>
                <a:gridCol w="6335131"/>
              </a:tblGrid>
              <a:tr h="420560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版本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时间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说明</a:t>
                      </a:r>
                      <a:endParaRPr lang="zh-CN" altLang="en-US" sz="1400" dirty="0"/>
                    </a:p>
                  </a:txBody>
                  <a:tcPr/>
                </a:tc>
              </a:tr>
              <a:tr h="42056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1997.6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首发</a:t>
                      </a:r>
                      <a:endParaRPr lang="zh-CN" altLang="en-US" sz="1400" dirty="0"/>
                    </a:p>
                  </a:txBody>
                  <a:tcPr/>
                </a:tc>
              </a:tr>
              <a:tr h="42056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1998.6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格式修正，以使得其形式与</a:t>
                      </a:r>
                      <a:r>
                        <a:rPr lang="en-US" altLang="zh-CN" sz="1400" dirty="0" smtClean="0"/>
                        <a:t>ISO/IEC16262</a:t>
                      </a:r>
                      <a:r>
                        <a:rPr lang="zh-CN" altLang="en-US" sz="1400" dirty="0" smtClean="0"/>
                        <a:t>国际标准一致</a:t>
                      </a:r>
                      <a:endParaRPr lang="zh-CN" altLang="en-US" sz="1400" dirty="0"/>
                    </a:p>
                  </a:txBody>
                  <a:tcPr/>
                </a:tc>
              </a:tr>
              <a:tr h="42056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1999.12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强大的正则表达式，更好的词法作用域链处理，新的控制指令等</a:t>
                      </a:r>
                      <a:endParaRPr lang="zh-CN" altLang="en-US" sz="1400" dirty="0"/>
                    </a:p>
                  </a:txBody>
                  <a:tcPr/>
                </a:tc>
              </a:tr>
              <a:tr h="42056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放弃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由于关于语言的复杂性出现分歧</a:t>
                      </a:r>
                      <a:r>
                        <a:rPr lang="en-US" altLang="zh-CN" sz="1400" dirty="0" smtClean="0"/>
                        <a:t>,</a:t>
                      </a: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4</a:t>
                      </a:r>
                      <a:r>
                        <a:rPr lang="zh-CN" altLang="en-US" sz="1400" dirty="0" smtClean="0"/>
                        <a:t>版本被放弃</a:t>
                      </a:r>
                      <a:endParaRPr lang="zh-CN" altLang="en-US" sz="1400" dirty="0"/>
                    </a:p>
                  </a:txBody>
                  <a:tcPr/>
                </a:tc>
              </a:tr>
              <a:tr h="42056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2009.12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严格模式等</a:t>
                      </a:r>
                      <a:endParaRPr lang="zh-CN" altLang="en-US" sz="1400" dirty="0"/>
                    </a:p>
                  </a:txBody>
                  <a:tcPr/>
                </a:tc>
              </a:tr>
              <a:tr h="42056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2015.6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多个新的概念和语言特性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973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ES5</a:t>
            </a:r>
            <a:r>
              <a:rPr lang="zh-CN" altLang="en-US" sz="4000" dirty="0" smtClean="0"/>
              <a:t>介绍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060279"/>
          </a:xfrm>
        </p:spPr>
        <p:txBody>
          <a:bodyPr/>
          <a:lstStyle/>
          <a:p>
            <a:pPr algn="l"/>
            <a:r>
              <a:rPr lang="en-US" altLang="zh-CN" sz="1800" dirty="0"/>
              <a:t>2007</a:t>
            </a:r>
            <a:r>
              <a:rPr lang="zh-CN" altLang="en-US" sz="1800" dirty="0"/>
              <a:t>年</a:t>
            </a:r>
            <a:r>
              <a:rPr lang="en-US" altLang="zh-CN" sz="1800" dirty="0"/>
              <a:t>10</a:t>
            </a:r>
            <a:r>
              <a:rPr lang="zh-CN" altLang="en-US" sz="1800" dirty="0"/>
              <a:t>月，</a:t>
            </a:r>
            <a:r>
              <a:rPr lang="en-US" altLang="zh-CN" sz="1800" dirty="0"/>
              <a:t>ECMAScript4.0</a:t>
            </a:r>
            <a:r>
              <a:rPr lang="zh-CN" altLang="en-US" sz="1800" dirty="0"/>
              <a:t>版草案发布，对</a:t>
            </a:r>
            <a:r>
              <a:rPr lang="en-US" altLang="zh-CN" sz="1800" dirty="0"/>
              <a:t>3.0</a:t>
            </a:r>
            <a:r>
              <a:rPr lang="zh-CN" altLang="en-US" sz="1800" dirty="0"/>
              <a:t>版做了大幅升级，预计次年</a:t>
            </a:r>
            <a:r>
              <a:rPr lang="en-US" altLang="zh-CN" sz="1800" dirty="0"/>
              <a:t>8</a:t>
            </a:r>
            <a:r>
              <a:rPr lang="zh-CN" altLang="en-US" sz="1800" dirty="0"/>
              <a:t>月发布正式版本。草案发布后，由于</a:t>
            </a:r>
            <a:r>
              <a:rPr lang="en-US" altLang="zh-CN" sz="1800" dirty="0"/>
              <a:t>4.0</a:t>
            </a:r>
            <a:r>
              <a:rPr lang="zh-CN" altLang="en-US" sz="1800" dirty="0"/>
              <a:t>版的目标过于激进，各方对于是否通过这个标准，发生了严重分歧。以</a:t>
            </a:r>
            <a:r>
              <a:rPr lang="en-US" altLang="zh-CN" sz="1800" dirty="0"/>
              <a:t>Yahoo</a:t>
            </a:r>
            <a:r>
              <a:rPr lang="zh-CN" altLang="en-US" sz="1800" dirty="0"/>
              <a:t>、</a:t>
            </a:r>
            <a:r>
              <a:rPr lang="en-US" altLang="zh-CN" sz="1800" dirty="0"/>
              <a:t>Microsoft</a:t>
            </a:r>
            <a:r>
              <a:rPr lang="zh-CN" altLang="en-US" sz="1800" dirty="0"/>
              <a:t>、</a:t>
            </a:r>
            <a:r>
              <a:rPr lang="en-US" altLang="zh-CN" sz="1800" dirty="0"/>
              <a:t>Google</a:t>
            </a:r>
            <a:r>
              <a:rPr lang="zh-CN" altLang="en-US" sz="1800" dirty="0"/>
              <a:t>为首的大公司，反对</a:t>
            </a:r>
            <a:r>
              <a:rPr lang="en-US" altLang="zh-CN" sz="1800" dirty="0"/>
              <a:t>JavaScript</a:t>
            </a:r>
            <a:r>
              <a:rPr lang="zh-CN" altLang="en-US" sz="1800" dirty="0"/>
              <a:t>的大幅升级，主张小幅改动；以</a:t>
            </a:r>
            <a:r>
              <a:rPr lang="en-US" altLang="zh-CN" sz="1800" dirty="0"/>
              <a:t>JavaScript</a:t>
            </a:r>
            <a:r>
              <a:rPr lang="zh-CN" altLang="en-US" sz="1800" dirty="0"/>
              <a:t>创造者</a:t>
            </a:r>
            <a:r>
              <a:rPr lang="en-US" altLang="zh-CN" sz="1800" dirty="0"/>
              <a:t>Brendan </a:t>
            </a:r>
            <a:r>
              <a:rPr lang="en-US" altLang="zh-CN" sz="1800" dirty="0" err="1"/>
              <a:t>Eich</a:t>
            </a:r>
            <a:r>
              <a:rPr lang="zh-CN" altLang="en-US" sz="1800" dirty="0"/>
              <a:t>为首的</a:t>
            </a:r>
            <a:r>
              <a:rPr lang="en-US" altLang="zh-CN" sz="1800" dirty="0"/>
              <a:t>Mozilla</a:t>
            </a:r>
            <a:r>
              <a:rPr lang="zh-CN" altLang="en-US" sz="1800" dirty="0"/>
              <a:t>公司，则坚持当前的草案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 smtClean="0"/>
              <a:t>2008</a:t>
            </a:r>
            <a:r>
              <a:rPr lang="zh-CN" altLang="en-US" sz="1800" dirty="0"/>
              <a:t>年</a:t>
            </a:r>
            <a:r>
              <a:rPr lang="en-US" altLang="zh-CN" sz="1800" dirty="0"/>
              <a:t>7</a:t>
            </a:r>
            <a:r>
              <a:rPr lang="zh-CN" altLang="en-US" sz="1800" dirty="0"/>
              <a:t>月，由于对于下一个版本应该包括哪些功能，各方分歧太大，争论过于激进，</a:t>
            </a:r>
            <a:r>
              <a:rPr lang="en-US" altLang="zh-CN" sz="1800" dirty="0"/>
              <a:t>ECMA</a:t>
            </a:r>
            <a:r>
              <a:rPr lang="zh-CN" altLang="en-US" sz="1800" dirty="0"/>
              <a:t>开会决定，中止</a:t>
            </a:r>
            <a:r>
              <a:rPr lang="en-US" altLang="zh-CN" sz="1800" dirty="0"/>
              <a:t>ECMAScript4.0</a:t>
            </a:r>
            <a:r>
              <a:rPr lang="zh-CN" altLang="en-US" sz="1800" dirty="0"/>
              <a:t>的开发，将其中涉及现有功能改善的一小部分，发布为</a:t>
            </a:r>
            <a:r>
              <a:rPr lang="en-US" altLang="zh-CN" sz="1800" dirty="0"/>
              <a:t>ECMAScript 3.1</a:t>
            </a:r>
            <a:r>
              <a:rPr lang="zh-CN" altLang="en-US" sz="1800" dirty="0"/>
              <a:t>，而将其他激进的设想扩大范围，放入以后的版本，由于会议的气氛，该版本的项目代号起名为</a:t>
            </a:r>
            <a:r>
              <a:rPr lang="en-US" altLang="zh-CN" sz="1800" dirty="0"/>
              <a:t>Harmony</a:t>
            </a:r>
            <a:r>
              <a:rPr lang="zh-CN" altLang="en-US" sz="1800" dirty="0"/>
              <a:t>（和谐）。会后不久，</a:t>
            </a:r>
            <a:r>
              <a:rPr lang="en-US" altLang="zh-CN" sz="1800" dirty="0"/>
              <a:t>ECMAScript 3.1</a:t>
            </a:r>
            <a:r>
              <a:rPr lang="zh-CN" altLang="en-US" sz="1800" dirty="0"/>
              <a:t>就改名为</a:t>
            </a:r>
            <a:r>
              <a:rPr lang="en-US" altLang="zh-CN" sz="1800" dirty="0"/>
              <a:t>ECMAScript 5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 smtClean="0"/>
              <a:t>2009</a:t>
            </a:r>
            <a:r>
              <a:rPr lang="zh-CN" altLang="en-US" sz="1800" dirty="0"/>
              <a:t>年</a:t>
            </a:r>
            <a:r>
              <a:rPr lang="en-US" altLang="zh-CN" sz="1800" dirty="0"/>
              <a:t>12</a:t>
            </a:r>
            <a:r>
              <a:rPr lang="zh-CN" altLang="en-US" sz="1800" dirty="0"/>
              <a:t>月，</a:t>
            </a:r>
            <a:r>
              <a:rPr lang="en-US" altLang="zh-CN" sz="1800" dirty="0"/>
              <a:t>ECMAScript5.0</a:t>
            </a:r>
            <a:r>
              <a:rPr lang="zh-CN" altLang="en-US" sz="1800" dirty="0"/>
              <a:t>版正式发布。</a:t>
            </a:r>
            <a:r>
              <a:rPr lang="en-US" altLang="zh-CN" sz="1800" dirty="0"/>
              <a:t>Harmony</a:t>
            </a:r>
            <a:r>
              <a:rPr lang="zh-CN" altLang="en-US" sz="1800" dirty="0"/>
              <a:t>项目则一分为二，一些较为可行的设想定名为</a:t>
            </a:r>
            <a:r>
              <a:rPr lang="en-US" altLang="zh-CN" sz="1800" dirty="0" err="1"/>
              <a:t>JavaScript.next</a:t>
            </a:r>
            <a:r>
              <a:rPr lang="zh-CN" altLang="en-US" sz="1800" dirty="0"/>
              <a:t>继续开发，后来演变成</a:t>
            </a:r>
            <a:r>
              <a:rPr lang="en-US" altLang="zh-CN" sz="1800" dirty="0"/>
              <a:t>ECMAScript6</a:t>
            </a:r>
            <a:r>
              <a:rPr lang="zh-CN" altLang="en-US" sz="1800" dirty="0"/>
              <a:t>；一些不是很成熟的设想，则被视为</a:t>
            </a:r>
            <a:r>
              <a:rPr lang="en-US" altLang="zh-CN" sz="1800" dirty="0" err="1"/>
              <a:t>JavaScript.next.next</a:t>
            </a:r>
            <a:r>
              <a:rPr lang="zh-CN" altLang="en-US" sz="1800" dirty="0"/>
              <a:t>，在更远的将来再考虑推出。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8885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ES5</a:t>
            </a:r>
            <a:r>
              <a:rPr lang="zh-CN" altLang="en-US" sz="4000" dirty="0" smtClean="0"/>
              <a:t>中的严格模式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060279"/>
          </a:xfrm>
        </p:spPr>
        <p:txBody>
          <a:bodyPr/>
          <a:lstStyle/>
          <a:p>
            <a:pPr algn="l"/>
            <a:r>
              <a:rPr lang="zh-CN" altLang="en-US" sz="1800" dirty="0"/>
              <a:t>除了正常运行模式，</a:t>
            </a:r>
            <a:r>
              <a:rPr lang="en-US" altLang="zh-CN" sz="1800" dirty="0" err="1"/>
              <a:t>ECMAscript</a:t>
            </a:r>
            <a:r>
              <a:rPr lang="en-US" altLang="zh-CN" sz="1800" dirty="0"/>
              <a:t> 5</a:t>
            </a:r>
            <a:r>
              <a:rPr lang="zh-CN" altLang="en-US" sz="1800" dirty="0"/>
              <a:t>添加了第二种运行模式：</a:t>
            </a:r>
            <a:r>
              <a:rPr lang="en-US" altLang="zh-CN" sz="1800" dirty="0"/>
              <a:t>"</a:t>
            </a:r>
            <a:r>
              <a:rPr lang="zh-CN" altLang="en-US" sz="1800" dirty="0"/>
              <a:t>严格模式</a:t>
            </a:r>
            <a:r>
              <a:rPr lang="en-US" altLang="zh-CN" sz="1800" dirty="0"/>
              <a:t>"</a:t>
            </a:r>
            <a:r>
              <a:rPr lang="zh-CN" altLang="en-US" sz="1800" dirty="0"/>
              <a:t>（</a:t>
            </a:r>
            <a:r>
              <a:rPr lang="en-US" altLang="zh-CN" sz="1800" dirty="0"/>
              <a:t>strict mode</a:t>
            </a:r>
            <a:r>
              <a:rPr lang="zh-CN" altLang="en-US" sz="1800" dirty="0"/>
              <a:t>）。顾名思义，这种模式使得</a:t>
            </a:r>
            <a:r>
              <a:rPr lang="en-US" altLang="zh-CN" sz="1800" dirty="0" err="1"/>
              <a:t>Javascript</a:t>
            </a:r>
            <a:r>
              <a:rPr lang="zh-CN" altLang="en-US" sz="1800" dirty="0"/>
              <a:t>在更严格的条件下运行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设立</a:t>
            </a:r>
            <a:r>
              <a:rPr lang="en-US" altLang="zh-CN" sz="1800" dirty="0"/>
              <a:t>"</a:t>
            </a:r>
            <a:r>
              <a:rPr lang="zh-CN" altLang="en-US" sz="1800" dirty="0"/>
              <a:t>严格模式</a:t>
            </a:r>
            <a:r>
              <a:rPr lang="en-US" altLang="zh-CN" sz="1800" dirty="0"/>
              <a:t>"</a:t>
            </a:r>
            <a:r>
              <a:rPr lang="zh-CN" altLang="en-US" sz="1800" dirty="0"/>
              <a:t>的目的，主要有以下几个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，消除</a:t>
            </a:r>
            <a:r>
              <a:rPr lang="en-US" altLang="zh-CN" sz="1800" dirty="0" err="1"/>
              <a:t>Javascript</a:t>
            </a:r>
            <a:r>
              <a:rPr lang="zh-CN" altLang="en-US" sz="1800" dirty="0"/>
              <a:t>语法的一些不合理、不严谨之处，减少一些怪异行为</a:t>
            </a:r>
            <a:r>
              <a:rPr lang="en-US" altLang="zh-CN" sz="1800" dirty="0" smtClean="0"/>
              <a:t>;</a:t>
            </a:r>
          </a:p>
          <a:p>
            <a:pPr algn="l"/>
            <a:r>
              <a:rPr lang="en-US" altLang="zh-CN" sz="1800" dirty="0"/>
              <a:t>	2</a:t>
            </a:r>
            <a:r>
              <a:rPr lang="zh-CN" altLang="en-US" sz="1800" dirty="0"/>
              <a:t>，消除代码运行的一些不安全之处，保证代码运行的安全</a:t>
            </a:r>
            <a:r>
              <a:rPr lang="zh-CN" altLang="en-US" sz="1800" dirty="0" smtClean="0"/>
              <a:t>；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3</a:t>
            </a:r>
            <a:r>
              <a:rPr lang="zh-CN" altLang="en-US" sz="1800" dirty="0"/>
              <a:t>，提高编译器效率，增加运行速度</a:t>
            </a:r>
            <a:r>
              <a:rPr lang="zh-CN" altLang="en-US" sz="1800" dirty="0" smtClean="0"/>
              <a:t>；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4</a:t>
            </a:r>
            <a:r>
              <a:rPr lang="zh-CN" altLang="en-US" sz="1800" dirty="0"/>
              <a:t>，为未来新版本的</a:t>
            </a:r>
            <a:r>
              <a:rPr lang="en-US" altLang="zh-CN" sz="1800" dirty="0" err="1"/>
              <a:t>Javascript</a:t>
            </a:r>
            <a:r>
              <a:rPr lang="zh-CN" altLang="en-US" sz="1800" dirty="0"/>
              <a:t>做好铺垫。</a:t>
            </a:r>
          </a:p>
        </p:txBody>
      </p:sp>
    </p:spTree>
    <p:extLst>
      <p:ext uri="{BB962C8B-B14F-4D97-AF65-F5344CB8AC3E}">
        <p14:creationId xmlns:p14="http://schemas.microsoft.com/office/powerpoint/2010/main" val="1268574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ES5</a:t>
            </a:r>
            <a:r>
              <a:rPr lang="zh-CN" altLang="en-US" sz="4000" dirty="0" smtClean="0"/>
              <a:t>中的严格模式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060279"/>
          </a:xfrm>
        </p:spPr>
        <p:txBody>
          <a:bodyPr/>
          <a:lstStyle/>
          <a:p>
            <a:pPr algn="l"/>
            <a:r>
              <a:rPr lang="zh-CN" altLang="mr-IN" sz="1800" dirty="0"/>
              <a:t>设置严格模式的方法</a:t>
            </a:r>
            <a:r>
              <a:rPr lang="zh-CN" altLang="mr-IN" sz="1800" dirty="0" smtClean="0"/>
              <a:t>：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mr-IN" sz="1800" dirty="0"/>
              <a:t>	全局</a:t>
            </a:r>
            <a:r>
              <a:rPr lang="zh-CN" altLang="mr-IN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	</a:t>
            </a:r>
            <a:r>
              <a:rPr lang="mr-IN" altLang="zh-CN" sz="1800" dirty="0"/>
              <a:t>"</a:t>
            </a:r>
            <a:r>
              <a:rPr lang="mr-IN" altLang="zh-CN" sz="1800" dirty="0" err="1"/>
              <a:t>use</a:t>
            </a:r>
            <a:r>
              <a:rPr lang="mr-IN" altLang="zh-CN" sz="1800" dirty="0"/>
              <a:t> </a:t>
            </a:r>
            <a:r>
              <a:rPr lang="mr-IN" altLang="zh-CN" sz="1800" dirty="0" err="1"/>
              <a:t>strict</a:t>
            </a:r>
            <a:r>
              <a:rPr lang="mr-IN" altLang="zh-CN" sz="1800" dirty="0" smtClean="0"/>
              <a:t>";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zh-CN" altLang="mr-IN" sz="1800" dirty="0"/>
              <a:t>局部</a:t>
            </a:r>
            <a:r>
              <a:rPr lang="zh-CN" altLang="mr-IN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	</a:t>
            </a:r>
            <a:r>
              <a:rPr lang="mr-IN" altLang="zh-CN" sz="1800" dirty="0" err="1"/>
              <a:t>function</a:t>
            </a:r>
            <a:r>
              <a:rPr lang="mr-IN" altLang="zh-CN" sz="1800" dirty="0"/>
              <a:t> </a:t>
            </a:r>
            <a:r>
              <a:rPr lang="mr-IN" altLang="zh-CN" sz="1800" dirty="0" err="1"/>
              <a:t>fn</a:t>
            </a:r>
            <a:r>
              <a:rPr lang="mr-IN" altLang="zh-CN" sz="1800" dirty="0" smtClean="0"/>
              <a:t>(){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		"</a:t>
            </a:r>
            <a:r>
              <a:rPr lang="mr-IN" altLang="zh-CN" sz="1800" dirty="0" err="1"/>
              <a:t>use</a:t>
            </a:r>
            <a:r>
              <a:rPr lang="mr-IN" altLang="zh-CN" sz="1800" dirty="0"/>
              <a:t> </a:t>
            </a:r>
            <a:r>
              <a:rPr lang="mr-IN" altLang="zh-CN" sz="1800" dirty="0" err="1"/>
              <a:t>strict</a:t>
            </a:r>
            <a:r>
              <a:rPr lang="mr-IN" altLang="zh-CN" sz="1800" dirty="0" smtClean="0"/>
              <a:t>";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	}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44275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ES5</a:t>
            </a:r>
            <a:r>
              <a:rPr lang="zh-CN" altLang="en-US" sz="4000" dirty="0" smtClean="0"/>
              <a:t>中的严格模式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060279"/>
          </a:xfrm>
        </p:spPr>
        <p:txBody>
          <a:bodyPr/>
          <a:lstStyle/>
          <a:p>
            <a:pPr algn="l"/>
            <a:r>
              <a:rPr lang="zh-CN" altLang="en-US" sz="1800" dirty="0"/>
              <a:t>严格模式下的变量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	在正常模式中，如果一个变量没有声明就赋值，默认是全局变量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严格模式禁止这种用法，全局变量必须显式声明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	</a:t>
            </a:r>
            <a:r>
              <a:rPr lang="mr-IN" altLang="zh-CN" sz="1800" dirty="0"/>
              <a:t>"</a:t>
            </a:r>
            <a:r>
              <a:rPr lang="en-US" altLang="zh-CN" sz="1800" dirty="0" smtClean="0"/>
              <a:t>use strict</a:t>
            </a:r>
            <a:r>
              <a:rPr lang="mr-IN" altLang="zh-CN" sz="1800" dirty="0"/>
              <a:t>"</a:t>
            </a:r>
            <a:r>
              <a:rPr lang="en-US" altLang="zh-CN" sz="1800" dirty="0" smtClean="0"/>
              <a:t>;</a:t>
            </a:r>
            <a:r>
              <a:rPr lang="en-US" altLang="zh-CN" sz="1800" dirty="0"/>
              <a:t>	//</a:t>
            </a:r>
            <a:r>
              <a:rPr lang="zh-CN" altLang="en-US" sz="1800" dirty="0"/>
              <a:t>如果有设置严格模式，下面的变量</a:t>
            </a:r>
            <a:r>
              <a:rPr lang="en-US" altLang="zh-CN" sz="1800" dirty="0"/>
              <a:t>a</a:t>
            </a:r>
            <a:r>
              <a:rPr lang="zh-CN" altLang="en-US" sz="1800" dirty="0"/>
              <a:t>在使用时就会报错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a = 1;		//</a:t>
            </a:r>
            <a:r>
              <a:rPr lang="zh-CN" altLang="en-US" sz="1800" dirty="0"/>
              <a:t>报错，未申报的变量赋值（即提醒我们应该用</a:t>
            </a:r>
            <a:r>
              <a:rPr lang="en-US" altLang="zh-CN" sz="1800" dirty="0" err="1"/>
              <a:t>var</a:t>
            </a:r>
            <a:r>
              <a:rPr lang="zh-CN" altLang="en-US" sz="1800" dirty="0"/>
              <a:t>声明变量）	</a:t>
            </a:r>
            <a:r>
              <a:rPr lang="en-US" altLang="zh-CN" sz="1800" dirty="0" err="1"/>
              <a:t>console.log</a:t>
            </a:r>
            <a:r>
              <a:rPr lang="en-US" altLang="zh-CN" sz="1800" dirty="0"/>
              <a:t>( a );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60005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ES5</a:t>
            </a:r>
            <a:r>
              <a:rPr lang="zh-CN" altLang="en-US" sz="4000" dirty="0" smtClean="0"/>
              <a:t>中的严格模式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060279"/>
          </a:xfrm>
        </p:spPr>
        <p:txBody>
          <a:bodyPr/>
          <a:lstStyle/>
          <a:p>
            <a:pPr algn="l"/>
            <a:r>
              <a:rPr lang="zh-CN" altLang="mr-IN" sz="1800" dirty="0"/>
              <a:t>严格模式下的作用域</a:t>
            </a:r>
            <a:r>
              <a:rPr lang="zh-CN" altLang="mr-IN" sz="1800" dirty="0" smtClean="0"/>
              <a:t>：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mr-IN" sz="1800" dirty="0"/>
              <a:t>	正常模式下，</a:t>
            </a:r>
            <a:r>
              <a:rPr lang="mr-IN" altLang="zh-CN" sz="1800" dirty="0" err="1"/>
              <a:t>Javascript</a:t>
            </a:r>
            <a:r>
              <a:rPr lang="zh-CN" altLang="mr-IN" sz="1800" dirty="0"/>
              <a:t>语言有两种变量作用域（</a:t>
            </a:r>
            <a:r>
              <a:rPr lang="mr-IN" altLang="zh-CN" sz="1800" dirty="0" err="1"/>
              <a:t>scope</a:t>
            </a:r>
            <a:r>
              <a:rPr lang="zh-CN" altLang="mr-IN" sz="1800" dirty="0"/>
              <a:t>）</a:t>
            </a:r>
            <a:r>
              <a:rPr lang="zh-CN" altLang="mr-IN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		</a:t>
            </a:r>
            <a:r>
              <a:rPr lang="zh-CN" altLang="mr-IN" sz="1800" dirty="0" smtClean="0"/>
              <a:t>全局</a:t>
            </a:r>
            <a:r>
              <a:rPr lang="zh-CN" altLang="mr-IN" sz="1800" dirty="0"/>
              <a:t>作用域和函数作用域</a:t>
            </a:r>
            <a:r>
              <a:rPr lang="zh-CN" altLang="mr-IN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mr-IN" sz="1800" dirty="0"/>
              <a:t>	严格模式创设了第三种作用域：</a:t>
            </a:r>
            <a:r>
              <a:rPr lang="mr-IN" altLang="zh-CN" sz="1800" dirty="0" err="1"/>
              <a:t>eval</a:t>
            </a:r>
            <a:r>
              <a:rPr lang="zh-CN" altLang="mr-IN" sz="1800" dirty="0"/>
              <a:t>作用域</a:t>
            </a:r>
            <a:r>
              <a:rPr lang="zh-CN" altLang="mr-IN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mr-IN" sz="1800" dirty="0"/>
              <a:t>	</a:t>
            </a:r>
            <a:r>
              <a:rPr lang="mr-IN" altLang="zh-CN" sz="1800" dirty="0"/>
              <a:t>"</a:t>
            </a:r>
            <a:r>
              <a:rPr lang="mr-IN" altLang="zh-CN" sz="1800" dirty="0" err="1"/>
              <a:t>use</a:t>
            </a:r>
            <a:r>
              <a:rPr lang="mr-IN" altLang="zh-CN" sz="1800" dirty="0"/>
              <a:t> </a:t>
            </a:r>
            <a:r>
              <a:rPr lang="mr-IN" altLang="zh-CN" sz="1800" dirty="0" err="1"/>
              <a:t>strict</a:t>
            </a:r>
            <a:r>
              <a:rPr lang="mr-IN" altLang="zh-CN" sz="1800" dirty="0" smtClean="0"/>
              <a:t>";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x</a:t>
            </a:r>
            <a:r>
              <a:rPr lang="mr-IN" altLang="zh-CN" sz="1800" dirty="0"/>
              <a:t> = 2;	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	</a:t>
            </a:r>
            <a:r>
              <a:rPr lang="mr-IN" altLang="zh-CN" sz="1800" dirty="0" err="1" smtClean="0"/>
              <a:t>console.log</a:t>
            </a:r>
            <a:r>
              <a:rPr lang="mr-IN" altLang="zh-CN" sz="1800" dirty="0" smtClean="0"/>
              <a:t>(</a:t>
            </a:r>
            <a:r>
              <a:rPr lang="mr-IN" altLang="zh-CN" sz="1800" dirty="0" err="1" smtClean="0"/>
              <a:t>eval</a:t>
            </a:r>
            <a:r>
              <a:rPr lang="mr-IN" altLang="zh-CN" sz="1800" dirty="0"/>
              <a:t>("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x</a:t>
            </a:r>
            <a:r>
              <a:rPr lang="mr-IN" altLang="zh-CN" sz="1800" dirty="0"/>
              <a:t> = 5; </a:t>
            </a:r>
            <a:r>
              <a:rPr lang="mr-IN" altLang="zh-CN" sz="1800" dirty="0" err="1"/>
              <a:t>x</a:t>
            </a:r>
            <a:r>
              <a:rPr lang="mr-IN" altLang="zh-CN" sz="1800" dirty="0"/>
              <a:t>")); // </a:t>
            </a:r>
            <a:r>
              <a:rPr lang="mr-IN" altLang="zh-CN" sz="1800" dirty="0" smtClean="0"/>
              <a:t>5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mr-IN" altLang="zh-CN" sz="1800" dirty="0" err="1"/>
              <a:t>console.log</a:t>
            </a:r>
            <a:r>
              <a:rPr lang="mr-IN" altLang="zh-CN" sz="1800" dirty="0"/>
              <a:t>(</a:t>
            </a:r>
            <a:r>
              <a:rPr lang="mr-IN" altLang="zh-CN" sz="1800" dirty="0" err="1"/>
              <a:t>x</a:t>
            </a:r>
            <a:r>
              <a:rPr lang="mr-IN" altLang="zh-CN" sz="1800" dirty="0"/>
              <a:t>); // 2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49369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ES5</a:t>
            </a:r>
            <a:r>
              <a:rPr lang="zh-CN" altLang="en-US" sz="4000" dirty="0" smtClean="0"/>
              <a:t>中的严格模式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060279"/>
          </a:xfrm>
        </p:spPr>
        <p:txBody>
          <a:bodyPr/>
          <a:lstStyle/>
          <a:p>
            <a:pPr algn="l"/>
            <a:r>
              <a:rPr lang="zh-CN" altLang="en-US" sz="1800" dirty="0"/>
              <a:t>严格模式不允许在非函数的代码块内声明函数</a:t>
            </a:r>
            <a:r>
              <a:rPr lang="en-US" altLang="zh-CN" sz="1800" dirty="0"/>
              <a:t>,</a:t>
            </a:r>
            <a:r>
              <a:rPr lang="zh-CN" altLang="en-US" sz="1800" dirty="0"/>
              <a:t>实际指块内声明的函数，只能块内使用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"use strict</a:t>
            </a:r>
            <a:r>
              <a:rPr lang="en-US" altLang="zh-CN" sz="1800" dirty="0" smtClean="0"/>
              <a:t>";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smtClean="0"/>
              <a:t>if </a:t>
            </a:r>
            <a:r>
              <a:rPr lang="en-US" altLang="zh-CN" sz="1800" dirty="0"/>
              <a:t>(true) {	</a:t>
            </a:r>
            <a:endParaRPr lang="en-US" altLang="zh-CN" sz="1800" dirty="0" smtClean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smtClean="0"/>
              <a:t>	function </a:t>
            </a:r>
            <a:r>
              <a:rPr lang="en-US" altLang="zh-CN" sz="1800" dirty="0"/>
              <a:t>f() { }	// </a:t>
            </a:r>
            <a:r>
              <a:rPr lang="zh-CN" altLang="en-US" sz="1800" dirty="0"/>
              <a:t>定义不会报错，但在块外执行时将报错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smtClean="0"/>
              <a:t>}</a:t>
            </a:r>
          </a:p>
          <a:p>
            <a:pPr algn="l"/>
            <a:endParaRPr lang="en-US" altLang="zh-CN" sz="1800" dirty="0" smtClean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smtClean="0"/>
              <a:t>for </a:t>
            </a:r>
            <a:r>
              <a:rPr lang="en-US" altLang="zh-CN" sz="1800" dirty="0"/>
              <a:t>(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= 0;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&lt; 5;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++) </a:t>
            </a:r>
            <a:r>
              <a:rPr lang="en-US" altLang="zh-CN" sz="1800" dirty="0" smtClean="0"/>
              <a:t>{</a:t>
            </a:r>
          </a:p>
          <a:p>
            <a:pPr algn="l"/>
            <a:r>
              <a:rPr lang="en-US" altLang="zh-CN" sz="1800" dirty="0"/>
              <a:t>		function f2() { </a:t>
            </a:r>
            <a:r>
              <a:rPr lang="en-US" altLang="zh-CN" sz="1800" dirty="0" smtClean="0"/>
              <a:t>}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smtClean="0"/>
              <a:t>}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77528844"/>
      </p:ext>
    </p:extLst>
  </p:cSld>
  <p:clrMapOvr>
    <a:masterClrMapping/>
  </p:clrMapOvr>
</p:sld>
</file>

<file path=ppt/theme/theme1.xml><?xml version="1.0" encoding="utf-8"?>
<a:theme xmlns:a="http://schemas.openxmlformats.org/drawingml/2006/main" name="1_空白设计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Pages>3</Pages>
  <Words>724</Words>
  <Characters>0</Characters>
  <Application>Microsoft Macintosh PowerPoint</Application>
  <DocSecurity>0</DocSecurity>
  <PresentationFormat>宽屏</PresentationFormat>
  <Lines>0</Lines>
  <Paragraphs>176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Calibri</vt:lpstr>
      <vt:lpstr>Calibri Light</vt:lpstr>
      <vt:lpstr>Mangal</vt:lpstr>
      <vt:lpstr>黑体</vt:lpstr>
      <vt:lpstr>宋体</vt:lpstr>
      <vt:lpstr>Arial</vt:lpstr>
      <vt:lpstr>1_空白设计模板</vt:lpstr>
      <vt:lpstr>PowerPoint 演示文稿</vt:lpstr>
      <vt:lpstr>课程大纲</vt:lpstr>
      <vt:lpstr>ES5介绍</vt:lpstr>
      <vt:lpstr>ES5介绍</vt:lpstr>
      <vt:lpstr>ES5中的严格模式</vt:lpstr>
      <vt:lpstr>ES5中的严格模式</vt:lpstr>
      <vt:lpstr>ES5中的严格模式</vt:lpstr>
      <vt:lpstr>ES5中的严格模式</vt:lpstr>
      <vt:lpstr>ES5中的严格模式</vt:lpstr>
      <vt:lpstr>ES5中的bind绑定函数</vt:lpstr>
      <vt:lpstr>ES5中新增的数组操作方法</vt:lpstr>
      <vt:lpstr>ES5中新增的数组操作方法</vt:lpstr>
      <vt:lpstr>ES5中新增的数组操作方法</vt:lpstr>
      <vt:lpstr>ES5中新增的数组操作方法</vt:lpstr>
      <vt:lpstr>ES5中新增的数组操作方法</vt:lpstr>
      <vt:lpstr>ES5中新增的数组操作方法</vt:lpstr>
      <vt:lpstr>ES5中新增的数组操作方法</vt:lpstr>
      <vt:lpstr>作业题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coding1</dc:creator>
  <cp:lastModifiedBy>Microsoft Office 用户</cp:lastModifiedBy>
  <cp:revision>19</cp:revision>
  <dcterms:modified xsi:type="dcterms:W3CDTF">2018-04-03T02:41:48Z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